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5" r:id="rId2"/>
    <p:sldId id="291" r:id="rId3"/>
    <p:sldId id="296" r:id="rId4"/>
    <p:sldId id="279" r:id="rId5"/>
    <p:sldId id="280" r:id="rId6"/>
    <p:sldId id="275" r:id="rId7"/>
    <p:sldId id="282" r:id="rId8"/>
    <p:sldId id="283" r:id="rId9"/>
    <p:sldId id="284" r:id="rId10"/>
    <p:sldId id="285" r:id="rId11"/>
    <p:sldId id="286" r:id="rId12"/>
    <p:sldId id="297" r:id="rId13"/>
    <p:sldId id="299" r:id="rId14"/>
    <p:sldId id="287" r:id="rId15"/>
    <p:sldId id="293" r:id="rId16"/>
    <p:sldId id="257" r:id="rId17"/>
    <p:sldId id="263" r:id="rId18"/>
    <p:sldId id="264" r:id="rId19"/>
    <p:sldId id="277" r:id="rId20"/>
    <p:sldId id="295" r:id="rId21"/>
    <p:sldId id="294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90" r:id="rId31"/>
    <p:sldId id="301" r:id="rId32"/>
    <p:sldId id="303" r:id="rId33"/>
    <p:sldId id="304" r:id="rId34"/>
    <p:sldId id="305" r:id="rId35"/>
    <p:sldId id="306" r:id="rId36"/>
    <p:sldId id="28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 autoAdjust="0"/>
    <p:restoredTop sz="94515" autoAdjust="0"/>
  </p:normalViewPr>
  <p:slideViewPr>
    <p:cSldViewPr>
      <p:cViewPr varScale="1">
        <p:scale>
          <a:sx n="102" d="100"/>
          <a:sy n="102" d="100"/>
        </p:scale>
        <p:origin x="19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790E8-FA5B-469C-AFA5-61E81BE9A84F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EC29F-4FA1-401C-99E1-5258C5F61E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F5700436-205B-47C3-86E5-A9C85AB3D7C7}" type="slidenum">
              <a:rPr lang="ru-RU" altLang="ru-RU" smtClean="0">
                <a:latin typeface="Arial" panose="020B0604020202020204" pitchFamily="34" charset="0"/>
              </a:rPr>
              <a:pPr/>
              <a:t>14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5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b3301505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b3301505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69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F0CEB8-BB43-457C-AD8E-1293E608D114}" type="slidenum">
              <a:rPr lang="en-US" altLang="ru-RU"/>
              <a:pPr/>
              <a:t>23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b36e0556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b36e0556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25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b3301505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b3301505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9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6545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nmot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1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29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b="1" dirty="0">
                <a:solidFill>
                  <a:srgbClr val="C00000"/>
                </a:solidFill>
              </a:rPr>
              <a:t>ОСНОВНЫЕ ДОСТИЖЕНИЯ РОССИЙСКОГО НАУЧНОГО МЕДИЦИНСКОГО ОБЩЕСТВА</a:t>
            </a:r>
          </a:p>
          <a:p>
            <a:pPr algn="ctr">
              <a:buNone/>
            </a:pPr>
            <a:r>
              <a:rPr lang="ru-RU" sz="3600" b="1" dirty="0">
                <a:solidFill>
                  <a:srgbClr val="C00000"/>
                </a:solidFill>
              </a:rPr>
              <a:t>В 2019 ГОДУ</a:t>
            </a:r>
          </a:p>
          <a:p>
            <a:pPr algn="ctr">
              <a:buNone/>
            </a:pPr>
            <a:r>
              <a:rPr lang="ru-RU" dirty="0"/>
              <a:t>Генеральный секретарь РНМОТ</a:t>
            </a:r>
          </a:p>
          <a:p>
            <a:pPr algn="ctr">
              <a:buNone/>
            </a:pPr>
            <a:r>
              <a:rPr lang="ru-RU" dirty="0"/>
              <a:t>профессор</a:t>
            </a:r>
          </a:p>
          <a:p>
            <a:pPr algn="ctr">
              <a:buNone/>
            </a:pPr>
            <a:r>
              <a:rPr lang="ru-RU" b="1" dirty="0">
                <a:solidFill>
                  <a:srgbClr val="7030A0"/>
                </a:solidFill>
              </a:rPr>
              <a:t>МАЛЯВИН</a:t>
            </a:r>
          </a:p>
          <a:p>
            <a:pPr algn="ctr">
              <a:buNone/>
            </a:pPr>
            <a:r>
              <a:rPr lang="ru-RU" b="1" dirty="0">
                <a:solidFill>
                  <a:srgbClr val="7030A0"/>
                </a:solidFill>
              </a:rPr>
              <a:t>Андрей Георгиевич</a:t>
            </a:r>
          </a:p>
        </p:txBody>
      </p:sp>
      <p:pic>
        <p:nvPicPr>
          <p:cNvPr id="4" name="Picture 5" descr="E:\logo_РНМОТ_new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71438"/>
            <a:ext cx="93503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E:\logo_РНМОТ_new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4" y="964406"/>
            <a:ext cx="702469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877617" y="989411"/>
            <a:ext cx="7158879" cy="75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ClrTx/>
              <a:buNone/>
              <a:defRPr/>
            </a:pPr>
            <a:r>
              <a:rPr lang="ru-RU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МЕРОПРИЯТИЯ </a:t>
            </a:r>
            <a:r>
              <a:rPr lang="ru-RU" altLang="ru-RU" sz="4000" spc="-30" dirty="0">
                <a:solidFill>
                  <a:srgbClr val="C00000"/>
                </a:solidFill>
                <a:latin typeface="Calibri" panose="020F0502020204030204" pitchFamily="34" charset="0"/>
              </a:rPr>
              <a:t>РНМОТ</a:t>
            </a:r>
            <a:r>
              <a:rPr lang="en-US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В 2019 </a:t>
            </a:r>
            <a:r>
              <a:rPr lang="ru-RU" altLang="ru-RU" sz="3000" spc="-30" dirty="0">
                <a:solidFill>
                  <a:srgbClr val="C00000"/>
                </a:solidFill>
                <a:latin typeface="Calibri" panose="020F0502020204030204" pitchFamily="34" charset="0"/>
              </a:rPr>
              <a:t>Г.</a:t>
            </a:r>
            <a:endParaRPr lang="ru-RU" altLang="ru-RU" sz="3000" i="1" spc="-38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altLang="ru-RU" sz="3000" b="1" i="1" spc="-38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694044"/>
              </p:ext>
            </p:extLst>
          </p:nvPr>
        </p:nvGraphicFramePr>
        <p:xfrm>
          <a:off x="971600" y="1772845"/>
          <a:ext cx="7272808" cy="3816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1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2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0927">
                <a:tc>
                  <a:txBody>
                    <a:bodyPr/>
                    <a:lstStyle/>
                    <a:p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Мурманск (СЗФО)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Ростов-на-Дону </a:t>
                      </a:r>
                      <a:r>
                        <a:rPr lang="ru-RU" sz="1800" spc="-3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(ЮФО)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Саранск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(ПФО)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</a:t>
                      </a:r>
                    </a:p>
                  </a:txBody>
                  <a:tcPr marL="68581" marR="68581" marT="34265" marB="3426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927">
                <a:tc>
                  <a:txBody>
                    <a:bodyPr/>
                    <a:lstStyle/>
                    <a:p>
                      <a:r>
                        <a:rPr lang="ru-RU" sz="1800" spc="-30" baseline="0" dirty="0"/>
                        <a:t>Количество участников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195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1315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470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8934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592">
                <a:tc>
                  <a:txBody>
                    <a:bodyPr/>
                    <a:lstStyle/>
                    <a:p>
                      <a:r>
                        <a:rPr lang="ru-RU" sz="1800" spc="-30" baseline="0" dirty="0"/>
                        <a:t>Регионы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9+2*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39+2*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12+2*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-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475">
                <a:tc>
                  <a:txBody>
                    <a:bodyPr/>
                    <a:lstStyle/>
                    <a:p>
                      <a:r>
                        <a:rPr lang="ru-RU" sz="1800" spc="-40" baseline="0" dirty="0"/>
                        <a:t>Участие полномочного представителя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Нет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Да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Нет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7 из 15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2475">
                <a:tc>
                  <a:txBody>
                    <a:bodyPr/>
                    <a:lstStyle/>
                    <a:p>
                      <a:r>
                        <a:rPr lang="ru-RU" sz="1800" spc="-30" baseline="0" dirty="0"/>
                        <a:t>Участие членов президиума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4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8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3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1</a:t>
                      </a:r>
                      <a:r>
                        <a:rPr lang="az-Cyrl-AZ" sz="1800" spc="-30" baseline="0" dirty="0"/>
                        <a:t>5</a:t>
                      </a:r>
                      <a:r>
                        <a:rPr lang="ru-RU" sz="1800" spc="-30" baseline="0" dirty="0"/>
                        <a:t> из</a:t>
                      </a:r>
                      <a:r>
                        <a:rPr lang="en-US" sz="1800" spc="-30" baseline="0" dirty="0"/>
                        <a:t> </a:t>
                      </a:r>
                      <a:r>
                        <a:rPr lang="ru-RU" sz="1800" spc="-30" baseline="0" dirty="0"/>
                        <a:t>21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44405" y="5505450"/>
            <a:ext cx="20431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500" b="1" spc="-23" dirty="0"/>
              <a:t>* - зарубежные страны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97345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246" y="985946"/>
            <a:ext cx="7077162" cy="857250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3200" dirty="0">
                <a:solidFill>
                  <a:srgbClr val="C00000"/>
                </a:solidFill>
                <a:latin typeface="+mn-lt"/>
              </a:rPr>
              <a:t>СРЕДНЕЕ КОЛИЧЕСТВО УЧАСТНИКОВ МЕРОПРИЯТИЙ </a:t>
            </a:r>
            <a:r>
              <a:rPr lang="ru-RU" sz="3600" dirty="0">
                <a:solidFill>
                  <a:srgbClr val="C00000"/>
                </a:solidFill>
                <a:latin typeface="+mn-lt"/>
              </a:rPr>
              <a:t>РНМОТ</a:t>
            </a:r>
            <a:r>
              <a:rPr lang="ru-RU" sz="3200" dirty="0">
                <a:solidFill>
                  <a:srgbClr val="C00000"/>
                </a:solidFill>
                <a:latin typeface="+mn-lt"/>
              </a:rPr>
              <a:t>*</a:t>
            </a:r>
          </a:p>
        </p:txBody>
      </p:sp>
      <p:graphicFrame>
        <p:nvGraphicFramePr>
          <p:cNvPr id="9219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916462"/>
              </p:ext>
            </p:extLst>
          </p:nvPr>
        </p:nvGraphicFramePr>
        <p:xfrm>
          <a:off x="1403648" y="1843196"/>
          <a:ext cx="6624736" cy="3746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Диаграмма" r:id="rId3" imgW="8340051" imgH="4602879" progId="Excel.Chart.8">
                  <p:embed/>
                </p:oleObj>
              </mc:Choice>
              <mc:Fallback>
                <p:oleObj name="Диаграмма" r:id="rId3" imgW="8340051" imgH="4602879" progId="Excel.Chart.8">
                  <p:embed/>
                  <p:pic>
                    <p:nvPicPr>
                      <p:cNvPr id="9219" name="Объект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843196"/>
                        <a:ext cx="6624736" cy="3746044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44404" y="5505450"/>
            <a:ext cx="151919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500" b="1" spc="-23" dirty="0"/>
              <a:t>* - без учета НКТ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2617420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УЧЕБНЫЙ ЦЕНТР </a:t>
            </a:r>
            <a:r>
              <a:rPr lang="ru-RU" sz="4800" dirty="0">
                <a:solidFill>
                  <a:srgbClr val="C00000"/>
                </a:solidFill>
              </a:rPr>
              <a:t>РНМОТ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7.03.2019 руководителем Учебного центра РНМОТ назначен вице-президент РНМОТ профессор </a:t>
            </a:r>
            <a:r>
              <a:rPr lang="ru-RU" dirty="0" err="1"/>
              <a:t>Л.Б.Лазебник</a:t>
            </a:r>
            <a:endParaRPr lang="ru-RU" dirty="0"/>
          </a:p>
          <a:p>
            <a:r>
              <a:rPr lang="ru-RU" dirty="0"/>
              <a:t>В течение с марта по август 2019 года происходило переоформление документов Учебного центра</a:t>
            </a:r>
          </a:p>
          <a:p>
            <a:r>
              <a:rPr lang="ru-RU" dirty="0"/>
              <a:t>В течение 2019 года не проведено ни одного мероприятия</a:t>
            </a:r>
          </a:p>
          <a:p>
            <a:r>
              <a:rPr lang="ru-RU" dirty="0"/>
              <a:t>Утвержден план мероприятий на 2020 год</a:t>
            </a:r>
          </a:p>
        </p:txBody>
      </p:sp>
    </p:spTree>
    <p:extLst>
      <p:ext uri="{BB962C8B-B14F-4D97-AF65-F5344CB8AC3E}">
        <p14:creationId xmlns:p14="http://schemas.microsoft.com/office/powerpoint/2010/main" val="73119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УЧЕБНЫЙ ЦЕНТР </a:t>
            </a:r>
            <a:r>
              <a:rPr lang="ru-RU" sz="4800" dirty="0">
                <a:solidFill>
                  <a:srgbClr val="C00000"/>
                </a:solidFill>
              </a:rPr>
              <a:t>РНМОТ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1800" dirty="0"/>
              <a:t>ВЫПИСКА из Единого государственного реестра юридических лиц 18.11.2019 № ЮЭ9965-19- 114820547 </a:t>
            </a:r>
          </a:p>
          <a:p>
            <a:pPr algn="just"/>
            <a:r>
              <a:rPr lang="ru-RU" sz="1800" dirty="0"/>
              <a:t>АВТОНОМНАЯ НЕКОММЕРЧЕСКАЯ ОРГАНИЗАЦИЯ ДОПОЛНИТЕЛЬНОГО ПРОФЕССИОНАЛЬНОГО ОБРАЗОВАНИЯ "УЧЕБНЫЙ ЦЕНТР РОССИЙСКОГО НАУЧНОГО МЕДИЦИНСКОГО ОБЩЕСТВА ТЕРАПЕВТОВ" </a:t>
            </a:r>
          </a:p>
          <a:p>
            <a:pPr algn="just"/>
            <a:r>
              <a:rPr lang="ru-RU" sz="1800" dirty="0"/>
              <a:t>Адрес (место нахождения) 4 Почтовый индекс 115088 5 Субъект Российской Федерации ГОРОД МОСКВА 6 Улица (проспект, переулок и т.д.) УЛИЦА УГРЕШСКАЯ ДОМ СТРОЕНИЕ 22 </a:t>
            </a:r>
          </a:p>
          <a:p>
            <a:pPr algn="just"/>
            <a:r>
              <a:rPr lang="ru-RU" sz="1800" dirty="0"/>
              <a:t>Способ образования Создание юридического лица </a:t>
            </a:r>
          </a:p>
          <a:p>
            <a:pPr algn="just"/>
            <a:r>
              <a:rPr lang="ru-RU" sz="1800" dirty="0"/>
              <a:t>Сведения о лице, имеющем право без доверенности действовать от имени юридического лица ЛАЗЕБНИК ЛЕОНИД БОРИСОВИЧ Должность ДИРЕКТОР </a:t>
            </a:r>
          </a:p>
          <a:p>
            <a:pPr algn="just"/>
            <a:r>
              <a:rPr lang="ru-RU" sz="1800" dirty="0"/>
              <a:t>Сведения об учредителях (участниках) юридического лица ОБЩЕРОССИЙСКАЯ ОБЩЕСТВЕННАЯ ОРГАНИЗАЦИЯ "РОССИЙСКОЕ НАУЧНОЕ МЕДИЦИНСКОЕ ОБЩЕСТВО ТЕРАПЕВТОВ" НЕКОММЕРЧЕСКОЕ ПАРТНЕРСТВО "ДИРЕКЦИЯ "НАЦИОНАЛЬНОГО КОНГРЕССА ТЕРАПЕВТОВ" </a:t>
            </a:r>
          </a:p>
        </p:txBody>
      </p:sp>
    </p:spTree>
    <p:extLst>
      <p:ext uri="{BB962C8B-B14F-4D97-AF65-F5344CB8AC3E}">
        <p14:creationId xmlns:p14="http://schemas.microsoft.com/office/powerpoint/2010/main" val="2740216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42" y="3719512"/>
            <a:ext cx="3134915" cy="213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C:\Users\volodinskiy\Desktop\книги рнмот\Cover1-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19" y="1371601"/>
            <a:ext cx="1728788" cy="23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963" y="188640"/>
            <a:ext cx="7164461" cy="118772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БИБЛИОТЕКА </a:t>
            </a:r>
            <a:r>
              <a:rPr lang="ru-RU" altLang="ru-RU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РНМОТ</a:t>
            </a:r>
            <a:r>
              <a:rPr lang="ru-RU" altLang="ru-R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ИЗДАНИЯ 2019 </a:t>
            </a:r>
            <a:r>
              <a:rPr lang="ru-RU" altLang="ru-RU" sz="27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</a:t>
            </a:r>
          </a:p>
        </p:txBody>
      </p:sp>
      <p:pic>
        <p:nvPicPr>
          <p:cNvPr id="10245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5" y="1376364"/>
            <a:ext cx="1641872" cy="234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5" y="3717132"/>
            <a:ext cx="1469231" cy="214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4" y="3725466"/>
            <a:ext cx="141684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72" y="3717132"/>
            <a:ext cx="1490663" cy="214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03" y="1385889"/>
            <a:ext cx="3309938" cy="233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030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2B5E1E-98AC-4848-A526-9C948F7B3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01"/>
          <a:stretch/>
        </p:blipFill>
        <p:spPr>
          <a:xfrm>
            <a:off x="5275385" y="3787704"/>
            <a:ext cx="3868615" cy="2213047"/>
          </a:xfrm>
          <a:prstGeom prst="rect">
            <a:avLst/>
          </a:prstGeom>
        </p:spPr>
      </p:pic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116632"/>
            <a:ext cx="8520600" cy="8178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ПЕЧАТНАЯ ПРОДУКЦИЯ </a:t>
            </a:r>
            <a:r>
              <a:rPr lang="ru-RU" sz="4800" dirty="0">
                <a:solidFill>
                  <a:srgbClr val="C00000"/>
                </a:solidFill>
              </a:rPr>
              <a:t>РНМОТ</a:t>
            </a: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5384" y="934529"/>
            <a:ext cx="2069960" cy="28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150726" y="1052736"/>
            <a:ext cx="4521759" cy="51125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ru" sz="2000" dirty="0">
                <a:highlight>
                  <a:srgbClr val="FFFFFF"/>
                </a:highlight>
              </a:rPr>
              <a:t>Российско-польское пособие “Внутренняя медицина, основанная на доказательствах»</a:t>
            </a:r>
            <a:endParaRPr sz="2000" dirty="0">
              <a:highlight>
                <a:srgbClr val="FFFFFF"/>
              </a:highlight>
            </a:endParaRPr>
          </a:p>
          <a:p>
            <a:r>
              <a:rPr lang="ru" sz="2000" dirty="0">
                <a:highlight>
                  <a:srgbClr val="FFFFFF"/>
                </a:highlight>
              </a:rPr>
              <a:t>Журнал “Терапия” 8 номеров</a:t>
            </a:r>
            <a:endParaRPr sz="2000" dirty="0">
              <a:highlight>
                <a:srgbClr val="FFFFFF"/>
              </a:highlight>
            </a:endParaRPr>
          </a:p>
          <a:p>
            <a:r>
              <a:rPr lang="ru" sz="2000" dirty="0">
                <a:highlight>
                  <a:srgbClr val="FFFFFF"/>
                </a:highlight>
              </a:rPr>
              <a:t>Алгоритмы диагностики и лечения </a:t>
            </a:r>
          </a:p>
          <a:p>
            <a:pPr>
              <a:lnSpc>
                <a:spcPct val="100000"/>
              </a:lnSpc>
            </a:pPr>
            <a:r>
              <a:rPr lang="ru" sz="2000" dirty="0">
                <a:highlight>
                  <a:srgbClr val="FFFFFF"/>
                </a:highlight>
              </a:rPr>
              <a:t>Приложение к журналу  </a:t>
            </a:r>
            <a:r>
              <a:rPr lang="ru-RU" sz="2000" dirty="0">
                <a:highlight>
                  <a:srgbClr val="FFFFFF"/>
                </a:highlight>
              </a:rPr>
              <a:t>“Терапия” №5 </a:t>
            </a:r>
            <a:r>
              <a:rPr lang="en-US" sz="2000" dirty="0">
                <a:highlight>
                  <a:srgbClr val="FFFFFF"/>
                </a:highlight>
              </a:rPr>
              <a:t>“</a:t>
            </a:r>
            <a:r>
              <a:rPr lang="ru-RU" sz="2000" dirty="0">
                <a:highlight>
                  <a:srgbClr val="FFFFFF"/>
                </a:highlight>
              </a:rPr>
              <a:t>Клинические Рекомендации</a:t>
            </a:r>
            <a:r>
              <a:rPr lang="en-US" sz="2000" dirty="0">
                <a:highlight>
                  <a:srgbClr val="FFFFFF"/>
                </a:highlight>
              </a:rPr>
              <a:t>”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highlight>
                  <a:srgbClr val="FFFFFF"/>
                </a:highlight>
              </a:rPr>
              <a:t>Путеводитель врачебных назначений №7 </a:t>
            </a:r>
            <a:r>
              <a:rPr lang="en-US" sz="2000" dirty="0">
                <a:highlight>
                  <a:srgbClr val="FFFFFF"/>
                </a:highlight>
              </a:rPr>
              <a:t>“</a:t>
            </a:r>
            <a:r>
              <a:rPr lang="ru-RU" sz="2000" dirty="0">
                <a:highlight>
                  <a:srgbClr val="FFFFFF"/>
                </a:highlight>
              </a:rPr>
              <a:t>Терапевтический справочник</a:t>
            </a:r>
            <a:r>
              <a:rPr lang="en-US" sz="2000" dirty="0">
                <a:highlight>
                  <a:srgbClr val="FFFFFF"/>
                </a:highlight>
              </a:rPr>
              <a:t>” </a:t>
            </a:r>
            <a:endParaRPr lang="ru-RU" sz="2000" dirty="0">
              <a:highlight>
                <a:srgbClr val="FFFFFF"/>
              </a:highlight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highlight>
                  <a:srgbClr val="FFFFFF"/>
                </a:highlight>
              </a:rPr>
              <a:t>Новый алгоритм – </a:t>
            </a:r>
            <a:r>
              <a:rPr lang="ru-RU" sz="2000" dirty="0" err="1">
                <a:highlight>
                  <a:srgbClr val="FFFFFF"/>
                </a:highlight>
              </a:rPr>
              <a:t>Геотар</a:t>
            </a:r>
            <a:endParaRPr lang="ru-RU" sz="2000" dirty="0">
              <a:highlight>
                <a:srgbClr val="FFFFFF"/>
              </a:highlight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highlight>
                  <a:srgbClr val="FFFFFF"/>
                </a:highlight>
              </a:rPr>
              <a:t>Справочник по внутренней медицине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highlight>
                  <a:srgbClr val="FFFFFF"/>
                </a:highlight>
              </a:rPr>
              <a:t>Справочник по ЭКГ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highlight>
                  <a:srgbClr val="FFFFFF"/>
                </a:highlight>
              </a:rPr>
              <a:t>Избранные лекции под редакцией </a:t>
            </a:r>
            <a:r>
              <a:rPr lang="ru-RU" sz="2000" dirty="0" err="1">
                <a:highlight>
                  <a:srgbClr val="FFFFFF"/>
                </a:highlight>
              </a:rPr>
              <a:t>Г.П.Арутюнова</a:t>
            </a:r>
            <a:endParaRPr lang="ru-RU" sz="2000" dirty="0">
              <a:highlight>
                <a:srgbClr val="FFFFFF"/>
              </a:highlight>
            </a:endParaRPr>
          </a:p>
          <a:p>
            <a:pPr>
              <a:lnSpc>
                <a:spcPct val="100000"/>
              </a:lnSpc>
            </a:pPr>
            <a:endParaRPr lang="ru-RU" dirty="0">
              <a:highlight>
                <a:srgbClr val="FFFFFF"/>
              </a:highlight>
            </a:endParaRPr>
          </a:p>
          <a:p>
            <a:endParaRPr dirty="0">
              <a:highlight>
                <a:srgbClr val="FFFFFF"/>
              </a:highlight>
            </a:endParaRPr>
          </a:p>
        </p:txBody>
      </p:sp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64B3EC9-1A34-4CC6-B026-45B1BCF45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344" y="934528"/>
            <a:ext cx="1798656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06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036496" cy="101297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РАЗРАБОТКА ПРОФЕССИОНАЛЬНЫХ СТАНДАРТОВ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000" b="1" dirty="0"/>
              <a:t>Профессиональный</a:t>
            </a:r>
            <a:r>
              <a:rPr lang="ru-RU" sz="2000" dirty="0"/>
              <a:t> </a:t>
            </a:r>
            <a:r>
              <a:rPr lang="ru-RU" sz="2000" b="1" dirty="0"/>
              <a:t>стандарт</a:t>
            </a:r>
            <a:r>
              <a:rPr lang="ru-RU" sz="2000" dirty="0"/>
              <a:t> — характеристика квалификации, необходимой для осуществления </a:t>
            </a:r>
            <a:r>
              <a:rPr lang="ru-RU" sz="2000" b="1" dirty="0"/>
              <a:t>определенного</a:t>
            </a:r>
            <a:r>
              <a:rPr lang="ru-RU" sz="2000" dirty="0"/>
              <a:t> вида профессиональной деятельности, в том числе выполнения </a:t>
            </a:r>
            <a:r>
              <a:rPr lang="ru-RU" sz="2000" b="1" dirty="0"/>
              <a:t>определенной</a:t>
            </a:r>
            <a:r>
              <a:rPr lang="ru-RU" sz="2000" dirty="0"/>
              <a:t> трудовой функции.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i="1" dirty="0"/>
              <a:t>     Зарегистрировано</a:t>
            </a:r>
            <a:br>
              <a:rPr lang="ru-RU" i="1" dirty="0"/>
            </a:br>
            <a:r>
              <a:rPr lang="ru-RU" i="1" dirty="0"/>
              <a:t>в Министерстве юстиции</a:t>
            </a:r>
            <a:br>
              <a:rPr lang="ru-RU" i="1" dirty="0"/>
            </a:br>
            <a:r>
              <a:rPr lang="ru-RU" i="1" dirty="0"/>
              <a:t>Российской Федерации</a:t>
            </a:r>
          </a:p>
          <a:p>
            <a:pPr>
              <a:buNone/>
            </a:pPr>
            <a:r>
              <a:rPr lang="ru-RU" i="1" dirty="0"/>
              <a:t>	6 апреля 2017 года,</a:t>
            </a:r>
          </a:p>
          <a:p>
            <a:pPr>
              <a:buNone/>
            </a:pPr>
            <a:r>
              <a:rPr lang="ru-RU" i="1" dirty="0"/>
              <a:t>	регистрационный N 46293</a:t>
            </a:r>
          </a:p>
          <a:p>
            <a:pPr>
              <a:buNone/>
            </a:pPr>
            <a:br>
              <a:rPr lang="ru-RU" i="1" dirty="0"/>
            </a:br>
            <a:endParaRPr lang="ru-RU" i="1" dirty="0"/>
          </a:p>
          <a:p>
            <a:pPr>
              <a:buNone/>
            </a:pPr>
            <a:r>
              <a:rPr lang="ru-RU" sz="5100" b="1" i="1" dirty="0"/>
              <a:t>Профессиональный стандарт </a:t>
            </a:r>
          </a:p>
          <a:p>
            <a:pPr>
              <a:buNone/>
            </a:pPr>
            <a:r>
              <a:rPr lang="ru-RU" sz="5100" b="1" i="1" dirty="0"/>
              <a:t>"Врач-лечебник (врач-терапевт участковый)"</a:t>
            </a:r>
          </a:p>
          <a:p>
            <a:pPr algn="r">
              <a:buNone/>
            </a:pPr>
            <a:r>
              <a:rPr lang="ru-RU" i="1" dirty="0"/>
              <a:t>УТВЕРЖДЕН</a:t>
            </a:r>
            <a:br>
              <a:rPr lang="ru-RU" i="1" dirty="0"/>
            </a:br>
            <a:r>
              <a:rPr lang="ru-RU" i="1" dirty="0"/>
              <a:t>приказом</a:t>
            </a:r>
            <a:br>
              <a:rPr lang="ru-RU" i="1" dirty="0"/>
            </a:br>
            <a:r>
              <a:rPr lang="ru-RU" i="1" dirty="0"/>
              <a:t>Министерства труда и</a:t>
            </a:r>
            <a:br>
              <a:rPr lang="ru-RU" i="1" dirty="0"/>
            </a:br>
            <a:r>
              <a:rPr lang="ru-RU" i="1" dirty="0"/>
              <a:t>социальной защиты</a:t>
            </a:r>
            <a:br>
              <a:rPr lang="ru-RU" i="1" dirty="0"/>
            </a:br>
            <a:r>
              <a:rPr lang="ru-RU" i="1" dirty="0"/>
              <a:t>Российской Федерации</a:t>
            </a:r>
            <a:br>
              <a:rPr lang="ru-RU" i="1" dirty="0"/>
            </a:br>
            <a:r>
              <a:rPr lang="ru-RU" i="1" dirty="0"/>
              <a:t>от 21 марта 2017 года N 293н</a:t>
            </a:r>
            <a:br>
              <a:rPr lang="ru-RU" i="1" dirty="0"/>
            </a:br>
            <a:endParaRPr lang="ru-RU" i="1" dirty="0"/>
          </a:p>
          <a:p>
            <a:r>
              <a:rPr lang="ru-RU" i="1" dirty="0"/>
              <a:t>     </a:t>
            </a:r>
            <a:br>
              <a:rPr lang="ru-RU" i="1" dirty="0"/>
            </a:br>
            <a:r>
              <a:rPr lang="ru-RU" i="1" dirty="0"/>
              <a:t>ПРОФЕССИОНАЛЬНЫЙ СТАНДАРТ</a:t>
            </a:r>
            <a:br>
              <a:rPr lang="ru-RU" i="1" dirty="0"/>
            </a:br>
            <a:br>
              <a:rPr lang="ru-RU" i="1" dirty="0"/>
            </a:br>
            <a:r>
              <a:rPr lang="ru-RU" i="1" dirty="0"/>
              <a:t>Врач-лечебник (врач-терапевт участковый)</a:t>
            </a:r>
          </a:p>
          <a:p>
            <a:pPr algn="r">
              <a:buNone/>
            </a:pPr>
            <a:r>
              <a:rPr lang="ru-RU" i="1" dirty="0"/>
              <a:t>1006</a:t>
            </a:r>
          </a:p>
          <a:p>
            <a:pPr algn="r">
              <a:buNone/>
            </a:pPr>
            <a:r>
              <a:rPr lang="ru-RU" i="1" dirty="0"/>
              <a:t> Регистрационный номер</a:t>
            </a:r>
          </a:p>
          <a:p>
            <a:pPr algn="just">
              <a:buNone/>
            </a:pPr>
            <a:r>
              <a:rPr lang="ru-RU" dirty="0"/>
              <a:t>С июня 2017 года в соответствии с утвержденным ПС проводится аккредитация выпускников медицинских ВУЗов с выдачей  им свидетельства об аккредитации специалиста.</a:t>
            </a:r>
          </a:p>
          <a:p>
            <a:pPr algn="just">
              <a:buNone/>
            </a:pPr>
            <a:endParaRPr lang="ru-RU" i="1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ЭТАПЫ РАБОТЫ НАД НОВЫМ ПС 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«ВРАЧ-ТЕРАПЕВТ»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sz="2400" dirty="0"/>
          </a:p>
          <a:p>
            <a:r>
              <a:rPr lang="ru-RU" sz="2900" dirty="0"/>
              <a:t>С декабря 2017  началась работа над новым профессиональным стандартом  Врач-терапевт</a:t>
            </a:r>
          </a:p>
          <a:p>
            <a:pPr>
              <a:buNone/>
            </a:pPr>
            <a:r>
              <a:rPr lang="ru-RU" sz="2900" dirty="0"/>
              <a:t> </a:t>
            </a:r>
          </a:p>
          <a:p>
            <a:r>
              <a:rPr lang="ru-RU" sz="2900" dirty="0"/>
              <a:t>на сайте </a:t>
            </a:r>
            <a:r>
              <a:rPr lang="ru-RU" sz="2900" dirty="0" err="1">
                <a:hlinkClick r:id="rId2"/>
              </a:rPr>
              <a:t>www.rnmot</a:t>
            </a:r>
            <a:r>
              <a:rPr lang="ru-RU" sz="2900" dirty="0"/>
              <a:t> .</a:t>
            </a:r>
            <a:r>
              <a:rPr lang="ru-RU" sz="2900" dirty="0" err="1"/>
              <a:t>ru</a:t>
            </a:r>
            <a:r>
              <a:rPr lang="ru-RU" sz="2900" dirty="0"/>
              <a:t> вывешен для обсуждения проект ПС врач-терапевт от 01.12.2017 года</a:t>
            </a:r>
          </a:p>
          <a:p>
            <a:r>
              <a:rPr lang="ru-RU" sz="2800" dirty="0"/>
              <a:t>07.03.2018 г в печатном виде ПС сдан в канцелярию Минздрава</a:t>
            </a:r>
          </a:p>
          <a:p>
            <a:endParaRPr lang="ru-RU" sz="2800" dirty="0"/>
          </a:p>
          <a:p>
            <a:r>
              <a:rPr lang="ru-RU" sz="2800" dirty="0"/>
              <a:t>30 апреля 2019 года получено одобрение доработанного проекта ПС Главным внештатным специалистом по профилю «Терапия» </a:t>
            </a:r>
            <a:r>
              <a:rPr lang="ru-RU" sz="2800" dirty="0" err="1"/>
              <a:t>О.М.Драпкиной</a:t>
            </a:r>
            <a:br>
              <a:rPr lang="ru-RU" sz="2800" dirty="0"/>
            </a:br>
            <a:endParaRPr lang="ru-RU" sz="2800" dirty="0"/>
          </a:p>
          <a:p>
            <a:r>
              <a:rPr lang="ru-RU" sz="2800" dirty="0"/>
              <a:t>30 сентября актуализированный ранее утвержденный ПС врач-лечебник (врач-терапевт участковый) № 02.009 от 21.03.2017 г.  в электронном виде отправлен в Минздрав, 2 октября с исправленными полученными замечаниями отправлен в </a:t>
            </a:r>
            <a:r>
              <a:rPr lang="ru-RU" sz="2800" dirty="0" err="1"/>
              <a:t>Нацмедпалату</a:t>
            </a:r>
            <a:r>
              <a:rPr lang="ru-RU" sz="2800" dirty="0"/>
              <a:t>, до 6 октября велась переписка с Минздравом по уточнению замечаний правового Департамента, 6 октября окончательный вариант отправлен в Минздрав</a:t>
            </a:r>
          </a:p>
          <a:p>
            <a:pPr marL="0" indent="0">
              <a:buNone/>
            </a:pPr>
            <a:endParaRPr lang="ru-RU" sz="2800" dirty="0"/>
          </a:p>
          <a:p>
            <a:r>
              <a:rPr lang="ru-RU" sz="2800" dirty="0"/>
              <a:t>В настоящее время ПС «Врач-терапевт» (с 2 основными трудовыми функциями) находится на рассмотрении в Минздраве</a:t>
            </a:r>
          </a:p>
          <a:p>
            <a:endParaRPr lang="ru-RU" sz="2800" dirty="0"/>
          </a:p>
          <a:p>
            <a:endParaRPr lang="ru-RU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НЕРЕШЕННЫЕ ВОПРОСЫ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Учитывая, что во всех общероссийских классификаторах специальность Врач-лечебник отсутствует,  предложено изменить название «Врач-лечебник (врач-терапевт участковый)» на «Врач-терапевт» (с расширением обобщенных трудовых функций)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РАССМОТРЕННЫЕ КЛИНИЧЕСКИЕ РЕКОМЕНДАЦИИ, КОНСЕНСУСЫ И ЗАКЛЮЧЕНИЯ ЭКСПЕРТНЫХ СОВЕТОВ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/>
              <a:t>Проект клинических рекомендаций </a:t>
            </a:r>
            <a:r>
              <a:rPr lang="ru-RU" b="1" dirty="0"/>
              <a:t>«Дисплазия соединительной ткани».</a:t>
            </a:r>
          </a:p>
          <a:p>
            <a:pPr>
              <a:buNone/>
            </a:pPr>
            <a:r>
              <a:rPr lang="ru-RU" dirty="0"/>
              <a:t>Проект клинических рекомендаций </a:t>
            </a:r>
            <a:r>
              <a:rPr lang="ru-RU" b="1" dirty="0"/>
              <a:t>«Алкогольная болезнь печени». </a:t>
            </a:r>
            <a:r>
              <a:rPr lang="ru-RU" dirty="0"/>
              <a:t>Совместно с НОГР</a:t>
            </a:r>
          </a:p>
          <a:p>
            <a:pPr>
              <a:buNone/>
            </a:pPr>
            <a:r>
              <a:rPr lang="ru-RU" dirty="0"/>
              <a:t>Проект клинических рекомендаций </a:t>
            </a:r>
            <a:r>
              <a:rPr lang="ru-RU" b="1" dirty="0"/>
              <a:t>«Лекарственные поражения печени». </a:t>
            </a:r>
            <a:r>
              <a:rPr lang="ru-RU" dirty="0"/>
              <a:t>Совместно с НОГР</a:t>
            </a:r>
          </a:p>
          <a:p>
            <a:pPr>
              <a:buNone/>
            </a:pPr>
            <a:r>
              <a:rPr lang="ru-RU" dirty="0"/>
              <a:t>Проект клинических рекомендаций </a:t>
            </a:r>
            <a:r>
              <a:rPr lang="ru-RU" b="1" dirty="0"/>
              <a:t>«Запоры как проявление системных заболеваний»</a:t>
            </a:r>
            <a:r>
              <a:rPr lang="ru-RU" dirty="0"/>
              <a:t>. Совместно с НОГР</a:t>
            </a:r>
          </a:p>
          <a:p>
            <a:pPr>
              <a:buNone/>
            </a:pPr>
            <a:r>
              <a:rPr lang="ru-RU" dirty="0"/>
              <a:t>Проект клинических рекомендаций </a:t>
            </a:r>
            <a:r>
              <a:rPr lang="ru-RU" b="1" dirty="0"/>
              <a:t>«</a:t>
            </a:r>
            <a:r>
              <a:rPr lang="ru-RU" b="1" dirty="0" err="1"/>
              <a:t>Саркоидоз</a:t>
            </a:r>
            <a:r>
              <a:rPr lang="ru-RU" b="1" dirty="0"/>
              <a:t>». </a:t>
            </a:r>
            <a:r>
              <a:rPr lang="ru-RU" dirty="0"/>
              <a:t>Совместно с РРО, Общероссийское педиатрическое респираторное общество. </a:t>
            </a:r>
            <a:r>
              <a:rPr lang="ru-RU" i="1" dirty="0"/>
              <a:t>Направлены в НПС МЗ РФ</a:t>
            </a:r>
          </a:p>
          <a:p>
            <a:pPr>
              <a:buNone/>
            </a:pPr>
            <a:r>
              <a:rPr lang="ru-RU" dirty="0"/>
              <a:t>Проект консенсуса </a:t>
            </a:r>
            <a:r>
              <a:rPr lang="ru-RU" b="1" dirty="0"/>
              <a:t>«Количественная оценка приверженности лечению».</a:t>
            </a:r>
          </a:p>
          <a:p>
            <a:pPr>
              <a:buNone/>
            </a:pPr>
            <a:r>
              <a:rPr lang="ru-RU" dirty="0"/>
              <a:t>Проект консенсуса </a:t>
            </a:r>
            <a:r>
              <a:rPr lang="ru-RU" b="1" dirty="0"/>
              <a:t>«</a:t>
            </a:r>
            <a:r>
              <a:rPr lang="ru-RU" b="1" dirty="0" err="1"/>
              <a:t>Гипераммониемия</a:t>
            </a:r>
            <a:r>
              <a:rPr lang="ru-RU" b="1" dirty="0"/>
              <a:t> у взрослых</a:t>
            </a:r>
            <a:r>
              <a:rPr lang="ru-RU" dirty="0"/>
              <a:t>». Совместно с НОГР</a:t>
            </a:r>
          </a:p>
          <a:p>
            <a:pPr>
              <a:buNone/>
            </a:pPr>
            <a:r>
              <a:rPr lang="ru-RU" dirty="0"/>
              <a:t>Проект консенсуса </a:t>
            </a:r>
            <a:r>
              <a:rPr lang="ru-RU" b="1" dirty="0"/>
              <a:t>«Ведение пациента с гриппом и ОРВИ”. </a:t>
            </a:r>
            <a:r>
              <a:rPr lang="ru-RU" dirty="0"/>
              <a:t>Совместно с ассоциацией «Амбулаторный врач», РРО, ННОИ </a:t>
            </a:r>
          </a:p>
          <a:p>
            <a:pPr>
              <a:buNone/>
            </a:pPr>
            <a:r>
              <a:rPr lang="ru-RU" dirty="0"/>
              <a:t>Проект консенсуса </a:t>
            </a:r>
            <a:r>
              <a:rPr lang="ru-RU" b="1" dirty="0"/>
              <a:t>«Профилактика и лечение боли в спине в различных профессиональных группах”. </a:t>
            </a:r>
            <a:r>
              <a:rPr lang="ru-RU" dirty="0"/>
              <a:t>Совместно с ассоциацией «Амбулаторный врач»</a:t>
            </a:r>
          </a:p>
          <a:p>
            <a:pPr>
              <a:buNone/>
            </a:pPr>
            <a:r>
              <a:rPr lang="ru-RU" dirty="0"/>
              <a:t>Консенсус Экспертного совета РНМОТ </a:t>
            </a:r>
            <a:r>
              <a:rPr lang="ru-RU" b="1" dirty="0"/>
              <a:t>«Улучшение результатов лечения инфекций дыхательных путей»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УКРЕПЛЕНИЕ АВТОРИТЕТА </a:t>
            </a:r>
            <a:r>
              <a:rPr lang="ru-RU" sz="4900" dirty="0">
                <a:solidFill>
                  <a:srgbClr val="C00000"/>
                </a:solidFill>
              </a:rPr>
              <a:t>РНМОТ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99591" y="1554560"/>
            <a:ext cx="7403842" cy="4525963"/>
          </a:xfrm>
        </p:spPr>
        <p:txBody>
          <a:bodyPr vert="horz"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15.11.2019г. на Общем собрании РАН </a:t>
            </a:r>
          </a:p>
          <a:p>
            <a:pPr marL="0" indent="0" algn="just">
              <a:buNone/>
            </a:pPr>
            <a:r>
              <a:rPr lang="ru-RU" sz="2800" dirty="0"/>
              <a:t>член Президиума РНМОТ </a:t>
            </a:r>
          </a:p>
          <a:p>
            <a:pPr marL="0" indent="0" algn="just">
              <a:buNone/>
            </a:pPr>
            <a:r>
              <a:rPr lang="ru-RU" sz="2800" dirty="0"/>
              <a:t>профессор </a:t>
            </a:r>
            <a:r>
              <a:rPr lang="ru-RU" sz="2800" b="1" dirty="0">
                <a:solidFill>
                  <a:srgbClr val="7030A0"/>
                </a:solidFill>
              </a:rPr>
              <a:t>БОЙЦОВ СЕРГЕЙ АНАТОЛЬЕВИЧ </a:t>
            </a:r>
            <a:r>
              <a:rPr lang="ru-RU" sz="2800" dirty="0"/>
              <a:t>избран </a:t>
            </a:r>
            <a:r>
              <a:rPr lang="ru-RU" sz="2800" dirty="0">
                <a:solidFill>
                  <a:srgbClr val="C00000"/>
                </a:solidFill>
              </a:rPr>
              <a:t>академиком РАН</a:t>
            </a:r>
          </a:p>
          <a:p>
            <a:pPr marL="0" indent="0" algn="just">
              <a:buNone/>
            </a:pPr>
            <a:endParaRPr lang="ru-RU" sz="28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sz="2800" dirty="0"/>
              <a:t> член Президиума РНМОТ </a:t>
            </a:r>
          </a:p>
          <a:p>
            <a:pPr marL="0" indent="0" algn="just">
              <a:buNone/>
            </a:pPr>
            <a:r>
              <a:rPr lang="ru-RU" sz="2800" dirty="0"/>
              <a:t>профессор </a:t>
            </a:r>
            <a:r>
              <a:rPr lang="ru-RU" sz="2800" b="1" dirty="0">
                <a:solidFill>
                  <a:srgbClr val="7030A0"/>
                </a:solidFill>
              </a:rPr>
              <a:t>КОБАЛАВА ЖАННА ДАВИДОВНА </a:t>
            </a:r>
            <a:r>
              <a:rPr lang="ru-RU" sz="2800" dirty="0"/>
              <a:t>избрана </a:t>
            </a:r>
            <a:r>
              <a:rPr lang="ru-RU" sz="2800" dirty="0">
                <a:solidFill>
                  <a:srgbClr val="C00000"/>
                </a:solidFill>
              </a:rPr>
              <a:t>членом-корреспондентом РАН </a:t>
            </a:r>
          </a:p>
        </p:txBody>
      </p:sp>
      <p:pic>
        <p:nvPicPr>
          <p:cNvPr id="3074" name="Picture 2" descr="https://www.mskmed.info/media/cache/1f/62/1f62ea07ea81c6718fbc50fe3fbbab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68960"/>
            <a:ext cx="1800200" cy="150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volgmed.ru/uploads/files/2018-4/83540-d_m_n_professor_zhanna_davidovna_kobala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631" y="4947200"/>
            <a:ext cx="1291802" cy="17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75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+mn-lt"/>
              </a:rPr>
              <a:t>УТВЕРЖДЕНИЕ ВНУТРЕННИХ ПР</a:t>
            </a:r>
            <a:r>
              <a:rPr lang="ru-RU" dirty="0">
                <a:solidFill>
                  <a:srgbClr val="C00000"/>
                </a:solidFill>
              </a:rPr>
              <a:t>АВИЛ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В связи с тем, что Законом РФ об охране здоровья и приказами Минздрава России не регламентируется внутреннее рассмотрение документов профессиональной общественной организации (проектов клинических рекомендаций, консенсусов, методических рекомендаций, заключений экспертных советов и др.) по поручению Президиума были подготовлены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509120"/>
            <a:ext cx="7560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Разработки и утверждения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клинических рекомендаций, методических рекомендаций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стандартов общества и иных документов, регламентирующих оказание медицинской помощи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39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ПРЕДЛАГАЕМЫЙ СОСТАВ СОВЕТА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профессор </a:t>
            </a:r>
            <a:r>
              <a:rPr lang="ru-RU" dirty="0" err="1"/>
              <a:t>П.А.Воробьев</a:t>
            </a:r>
            <a:br>
              <a:rPr lang="ru-RU" dirty="0"/>
            </a:br>
            <a:r>
              <a:rPr lang="ru-RU" dirty="0"/>
              <a:t>чл.-корр. РАН </a:t>
            </a:r>
            <a:r>
              <a:rPr lang="ru-RU" dirty="0" err="1"/>
              <a:t>Ж.Д.Кобалава</a:t>
            </a:r>
            <a:br>
              <a:rPr lang="ru-RU" dirty="0"/>
            </a:br>
            <a:r>
              <a:rPr lang="ru-RU" dirty="0"/>
              <a:t>доцент </a:t>
            </a:r>
            <a:r>
              <a:rPr lang="ru-RU" dirty="0" err="1"/>
              <a:t>В.А.Кокорин</a:t>
            </a:r>
            <a:br>
              <a:rPr lang="ru-RU" dirty="0"/>
            </a:br>
            <a:r>
              <a:rPr lang="ru-RU" dirty="0"/>
              <a:t>профессор </a:t>
            </a:r>
            <a:r>
              <a:rPr lang="ru-RU" dirty="0" err="1"/>
              <a:t>А.Г.Малявин</a:t>
            </a:r>
            <a:br>
              <a:rPr lang="ru-RU" dirty="0"/>
            </a:br>
            <a:r>
              <a:rPr lang="ru-RU" dirty="0"/>
              <a:t>чл.-корр. РАН </a:t>
            </a:r>
            <a:r>
              <a:rPr lang="ru-RU" dirty="0" err="1"/>
              <a:t>Ф.Н.Палеев</a:t>
            </a:r>
            <a:br>
              <a:rPr lang="ru-RU" dirty="0"/>
            </a:br>
            <a:r>
              <a:rPr lang="ru-RU" dirty="0"/>
              <a:t>профессор </a:t>
            </a:r>
            <a:r>
              <a:rPr lang="ru-RU" dirty="0" err="1"/>
              <a:t>В.П.Терентьев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чл.-корр. РАН </a:t>
            </a:r>
            <a:r>
              <a:rPr lang="ru-RU" dirty="0" err="1"/>
              <a:t>А.О.Шевченко</a:t>
            </a:r>
            <a:br>
              <a:rPr lang="ru-RU" dirty="0"/>
            </a:br>
            <a:r>
              <a:rPr lang="ru-RU" dirty="0"/>
              <a:t>профессор </a:t>
            </a:r>
            <a:r>
              <a:rPr lang="ru-RU" dirty="0" err="1"/>
              <a:t>А.В.Ягода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профессор </a:t>
            </a:r>
            <a:r>
              <a:rPr lang="ru-RU" dirty="0" err="1"/>
              <a:t>С.С.Якушин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692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16113"/>
            <a:ext cx="8677275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00125" y="414338"/>
            <a:ext cx="714375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ru-RU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1</a:t>
            </a:r>
            <a:r>
              <a:rPr lang="en-US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8</a:t>
            </a:r>
            <a:r>
              <a:rPr lang="ru-RU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-й Европейский конгресс терапевтов</a:t>
            </a:r>
            <a:r>
              <a:rPr lang="en-US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 </a:t>
            </a:r>
            <a:r>
              <a:rPr lang="ru-RU" sz="2900" i="1" kern="0" spc="-3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(Лиссабон, 29-31 августа 2019 г.)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EFIM_Map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8950" y="142875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00125" y="71438"/>
            <a:ext cx="714375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1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8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-й Европейский конгресс терапевтов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ru-RU" sz="2900" b="1" i="1" spc="-3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(Лиссабон, 29-31 августа 2019 г.)</a:t>
            </a: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3857625" y="1341438"/>
            <a:ext cx="5286375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8000" defTabSz="1079500" eaLnBrk="1" hangingPunct="1">
              <a:lnSpc>
                <a:spcPct val="85000"/>
              </a:lnSpc>
              <a:spcBef>
                <a:spcPts val="900"/>
              </a:spcBef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ru-RU" sz="2400" spc="-3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spc="-30" dirty="0">
                <a:latin typeface="Calibri" panose="020F0502020204030204" pitchFamily="34" charset="0"/>
                <a:cs typeface="Arial" panose="020B0604020202020204" pitchFamily="34" charset="0"/>
              </a:rPr>
              <a:t>Более 2000 специалистов из 82 стран </a:t>
            </a:r>
          </a:p>
          <a:p>
            <a:pPr marL="108000" defTabSz="1079500" eaLnBrk="1" hangingPunct="1">
              <a:lnSpc>
                <a:spcPct val="85000"/>
              </a:lnSpc>
              <a:spcBef>
                <a:spcPts val="900"/>
              </a:spcBef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ru-RU" sz="2400" spc="-30" dirty="0">
                <a:latin typeface="Calibri" panose="020F0502020204030204" pitchFamily="34" charset="0"/>
                <a:cs typeface="Arial" panose="020B0604020202020204" pitchFamily="34" charset="0"/>
              </a:rPr>
              <a:t> Девиз конгресса «Инновации в здравоохранении - новые возможности для внутренней медицины»</a:t>
            </a:r>
          </a:p>
          <a:p>
            <a:pPr marL="108000" defTabSz="1079500" eaLnBrk="1" hangingPunct="1">
              <a:lnSpc>
                <a:spcPct val="85000"/>
              </a:lnSpc>
              <a:spcBef>
                <a:spcPts val="900"/>
              </a:spcBef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ru-RU" sz="2400" spc="-30" dirty="0">
                <a:latin typeface="Calibri" panose="020F0502020204030204" pitchFamily="34" charset="0"/>
                <a:cs typeface="Arial" panose="020B0604020202020204" pitchFamily="34" charset="0"/>
              </a:rPr>
              <a:t> 14 российских участников, 2 устных и 24 </a:t>
            </a:r>
            <a:r>
              <a:rPr lang="ru-RU" sz="2400" spc="-30" dirty="0" err="1">
                <a:latin typeface="Calibri" panose="020F0502020204030204" pitchFamily="34" charset="0"/>
                <a:cs typeface="Arial" panose="020B0604020202020204" pitchFamily="34" charset="0"/>
              </a:rPr>
              <a:t>постерных</a:t>
            </a:r>
            <a:r>
              <a:rPr lang="ru-RU" sz="2400" spc="-30" dirty="0">
                <a:latin typeface="Calibri" panose="020F0502020204030204" pitchFamily="34" charset="0"/>
                <a:cs typeface="Arial" panose="020B0604020202020204" pitchFamily="34" charset="0"/>
              </a:rPr>
              <a:t> доклада </a:t>
            </a:r>
          </a:p>
          <a:p>
            <a:pPr marL="108000" defTabSz="1079500" eaLnBrk="1" hangingPunct="1">
              <a:lnSpc>
                <a:spcPct val="85000"/>
              </a:lnSpc>
              <a:spcBef>
                <a:spcPts val="900"/>
              </a:spcBef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ru-RU" sz="2400" spc="-30" dirty="0">
                <a:latin typeface="Calibri" panose="020F0502020204030204" pitchFamily="34" charset="0"/>
                <a:cs typeface="Arial" panose="020B0604020202020204" pitchFamily="34" charset="0"/>
              </a:rPr>
              <a:t> 2172 тезиса, из них 26 из РФ (Екатеринбург, Казань, Москва, Нижний Новгород, Новосибирск, Ростов-на-Дону, Рязань, Ставрополь, Тула и Якутск).</a:t>
            </a:r>
          </a:p>
          <a:p>
            <a:pPr marL="108000" defTabSz="1079500" eaLnBrk="1" hangingPunct="1">
              <a:lnSpc>
                <a:spcPct val="85000"/>
              </a:lnSpc>
              <a:spcBef>
                <a:spcPts val="900"/>
              </a:spcBef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ru-RU" sz="2400" spc="-30" dirty="0">
                <a:latin typeface="Calibri" panose="020F0502020204030204" pitchFamily="34" charset="0"/>
                <a:cs typeface="Arial" panose="020B0604020202020204" pitchFamily="34" charset="0"/>
              </a:rPr>
              <a:t> Следующий Европейский конгресс терапевтов пройдет 18-20 марта 2021 г. в Малаге (Испания)</a:t>
            </a:r>
          </a:p>
        </p:txBody>
      </p:sp>
      <p:pic>
        <p:nvPicPr>
          <p:cNvPr id="6149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00113" y="-100013"/>
            <a:ext cx="2916238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3860800"/>
            <a:ext cx="384016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" y="1400175"/>
            <a:ext cx="1903413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Рисунок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1411288"/>
            <a:ext cx="193992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E:\logo_РНМОТ_new cop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71438"/>
            <a:ext cx="93503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EFIM_Map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5" y="142875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3600450" y="1196752"/>
            <a:ext cx="5508625" cy="583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defTabSz="1079500" eaLnBrk="1" hangingPunct="1">
              <a:lnSpc>
                <a:spcPct val="85000"/>
              </a:lnSpc>
              <a:spcBef>
                <a:spcPts val="900"/>
              </a:spcBef>
              <a:buClr>
                <a:srgbClr val="FFFF00"/>
              </a:buClr>
              <a:defRPr/>
            </a:pPr>
            <a:r>
              <a:rPr lang="ru-RU" sz="2400" b="1" spc="-40" dirty="0">
                <a:latin typeface="Calibri" panose="020F0502020204030204" pitchFamily="34" charset="0"/>
                <a:cs typeface="Arial" panose="020B0604020202020204" pitchFamily="34" charset="0"/>
              </a:rPr>
              <a:t>Представители РНМОТ в структурах </a:t>
            </a:r>
            <a:r>
              <a:rPr lang="en-US" sz="2400" b="1" spc="-40" dirty="0">
                <a:latin typeface="Calibri" panose="020F0502020204030204" pitchFamily="34" charset="0"/>
                <a:cs typeface="Arial" panose="020B0604020202020204" pitchFamily="34" charset="0"/>
              </a:rPr>
              <a:t>EFIM:</a:t>
            </a:r>
            <a:endParaRPr lang="ru-RU" sz="2400" b="1" spc="-4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79388" defTabSz="1079500" eaLnBrk="1" hangingPunct="1">
              <a:lnSpc>
                <a:spcPct val="85000"/>
              </a:lnSpc>
              <a:spcBef>
                <a:spcPts val="900"/>
              </a:spcBef>
              <a:buClr>
                <a:srgbClr val="FFFF00"/>
              </a:buClr>
              <a:buFont typeface="Arial" charset="0"/>
              <a:buChar char="•"/>
              <a:defRPr/>
            </a:pPr>
            <a:r>
              <a:rPr lang="ru-RU" sz="2400" spc="-4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spc="-40" dirty="0">
                <a:latin typeface="Calibri" panose="020F0502020204030204" pitchFamily="34" charset="0"/>
                <a:cs typeface="Arial" panose="020B0604020202020204" pitchFamily="34" charset="0"/>
              </a:rPr>
              <a:t>Члены Административного совета – академик РАН </a:t>
            </a:r>
            <a:r>
              <a:rPr lang="ru-RU" sz="2400" b="1" i="1" spc="-40" dirty="0">
                <a:latin typeface="Calibri" panose="020F0502020204030204" pitchFamily="34" charset="0"/>
                <a:cs typeface="Arial" panose="020B0604020202020204" pitchFamily="34" charset="0"/>
              </a:rPr>
              <a:t>А.И. Мартынов </a:t>
            </a:r>
            <a:r>
              <a:rPr lang="ru-RU" sz="2400" spc="-40" dirty="0">
                <a:latin typeface="Calibri" panose="020F0502020204030204" pitchFamily="34" charset="0"/>
                <a:cs typeface="Arial" panose="020B0604020202020204" pitchFamily="34" charset="0"/>
              </a:rPr>
              <a:t>и профессор </a:t>
            </a:r>
            <a:r>
              <a:rPr lang="ru-RU" sz="2400" b="1" i="1" spc="-40" dirty="0">
                <a:latin typeface="Calibri" panose="020F0502020204030204" pitchFamily="34" charset="0"/>
                <a:cs typeface="Arial" panose="020B0604020202020204" pitchFamily="34" charset="0"/>
              </a:rPr>
              <a:t>А.Г. Малявин</a:t>
            </a:r>
          </a:p>
          <a:p>
            <a:pPr marL="179388" defTabSz="1079500" eaLnBrk="1" hangingPunct="1">
              <a:lnSpc>
                <a:spcPct val="85000"/>
              </a:lnSpc>
              <a:spcBef>
                <a:spcPts val="900"/>
              </a:spcBef>
              <a:buClr>
                <a:srgbClr val="FFFF00"/>
              </a:buClr>
              <a:buFont typeface="Arial" charset="0"/>
              <a:buChar char="•"/>
              <a:defRPr/>
            </a:pPr>
            <a:r>
              <a:rPr lang="ru-RU" sz="2400" spc="-40" dirty="0">
                <a:latin typeface="Calibri" panose="020F0502020204030204" pitchFamily="34" charset="0"/>
                <a:cs typeface="Arial" panose="020B0604020202020204" pitchFamily="34" charset="0"/>
              </a:rPr>
              <a:t> Член Исполнительного комитета – </a:t>
            </a:r>
            <a:r>
              <a:rPr lang="ru-RU" sz="2400" b="1" i="1" spc="-40" dirty="0">
                <a:latin typeface="Calibri" panose="020F0502020204030204" pitchFamily="34" charset="0"/>
                <a:cs typeface="Arial" panose="020B0604020202020204" pitchFamily="34" charset="0"/>
              </a:rPr>
              <a:t>В.А. Кокорин</a:t>
            </a:r>
          </a:p>
          <a:p>
            <a:pPr marL="179388" defTabSz="1079500" eaLnBrk="1" hangingPunct="1">
              <a:lnSpc>
                <a:spcPct val="85000"/>
              </a:lnSpc>
              <a:spcBef>
                <a:spcPts val="900"/>
              </a:spcBef>
              <a:buClr>
                <a:srgbClr val="FFFF00"/>
              </a:buClr>
              <a:buFont typeface="Arial" charset="0"/>
              <a:buChar char="•"/>
              <a:defRPr/>
            </a:pPr>
            <a:r>
              <a:rPr lang="ru-RU" sz="2400" spc="-40" dirty="0">
                <a:latin typeface="Calibri" panose="020F0502020204030204" pitchFamily="34" charset="0"/>
                <a:cs typeface="Arial" panose="020B0604020202020204" pitchFamily="34" charset="0"/>
              </a:rPr>
              <a:t> Член редколлегии журнала </a:t>
            </a:r>
            <a:r>
              <a:rPr lang="en-US" sz="2400" spc="-40" dirty="0">
                <a:latin typeface="Calibri" panose="020F0502020204030204" pitchFamily="34" charset="0"/>
                <a:cs typeface="Arial" panose="020B0604020202020204" pitchFamily="34" charset="0"/>
              </a:rPr>
              <a:t>EJIM </a:t>
            </a:r>
            <a:r>
              <a:rPr lang="ru-RU" sz="2400" spc="-40" dirty="0">
                <a:latin typeface="Calibri" panose="020F0502020204030204" pitchFamily="34" charset="0"/>
                <a:cs typeface="Arial" panose="020B0604020202020204" pitchFamily="34" charset="0"/>
              </a:rPr>
              <a:t>и рабочей группы  по профессионализму и качеству оказания медицинской помощи – профессор </a:t>
            </a:r>
            <a:r>
              <a:rPr lang="ru-RU" sz="2400" b="1" i="1" spc="-40" dirty="0">
                <a:latin typeface="Calibri" panose="020F0502020204030204" pitchFamily="34" charset="0"/>
                <a:cs typeface="Arial" panose="020B0604020202020204" pitchFamily="34" charset="0"/>
              </a:rPr>
              <a:t>Л.Б. Лазебник</a:t>
            </a:r>
          </a:p>
          <a:p>
            <a:pPr marL="179388" defTabSz="1079500" eaLnBrk="1" hangingPunct="1">
              <a:lnSpc>
                <a:spcPct val="85000"/>
              </a:lnSpc>
              <a:spcBef>
                <a:spcPts val="900"/>
              </a:spcBef>
              <a:buClr>
                <a:srgbClr val="FFFF00"/>
              </a:buClr>
              <a:buFont typeface="Arial" charset="0"/>
              <a:buChar char="•"/>
              <a:defRPr/>
            </a:pPr>
            <a:r>
              <a:rPr lang="ru-RU" sz="2400" spc="-40" dirty="0">
                <a:latin typeface="Calibri" panose="020F0502020204030204" pitchFamily="34" charset="0"/>
                <a:cs typeface="Arial" panose="020B0604020202020204" pitchFamily="34" charset="0"/>
              </a:rPr>
              <a:t> Член рабочей группы по кампании «Разумный выбор» - профессор </a:t>
            </a:r>
            <a:r>
              <a:rPr lang="ru-RU" sz="2400" b="1" i="1" spc="-40" dirty="0">
                <a:latin typeface="Calibri" panose="020F0502020204030204" pitchFamily="34" charset="0"/>
                <a:cs typeface="Arial" panose="020B0604020202020204" pitchFamily="34" charset="0"/>
              </a:rPr>
              <a:t>О.И. </a:t>
            </a:r>
            <a:r>
              <a:rPr lang="ru-RU" sz="2400" b="1" i="1" spc="-40" dirty="0" err="1">
                <a:latin typeface="Calibri" panose="020F0502020204030204" pitchFamily="34" charset="0"/>
                <a:cs typeface="Arial" panose="020B0604020202020204" pitchFamily="34" charset="0"/>
              </a:rPr>
              <a:t>Боева</a:t>
            </a:r>
            <a:endParaRPr lang="ru-RU" sz="2400" b="1" i="1" spc="-4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79388" defTabSz="1079500" eaLnBrk="1" hangingPunct="1">
              <a:lnSpc>
                <a:spcPct val="85000"/>
              </a:lnSpc>
              <a:spcBef>
                <a:spcPts val="900"/>
              </a:spcBef>
              <a:buClr>
                <a:srgbClr val="FFFF00"/>
              </a:buClr>
              <a:buFont typeface="Arial" charset="0"/>
              <a:buChar char="•"/>
              <a:defRPr/>
            </a:pPr>
            <a:r>
              <a:rPr lang="ru-RU" sz="2400" spc="-40" dirty="0">
                <a:latin typeface="Calibri" panose="020F0502020204030204" pitchFamily="34" charset="0"/>
                <a:cs typeface="Arial" panose="020B0604020202020204" pitchFamily="34" charset="0"/>
              </a:rPr>
              <a:t> Член комитета молодых интернистов - </a:t>
            </a:r>
            <a:r>
              <a:rPr lang="ru-RU" sz="2400" b="1" i="1" spc="-40" dirty="0">
                <a:latin typeface="Calibri" panose="020F0502020204030204" pitchFamily="34" charset="0"/>
                <a:cs typeface="Arial" panose="020B0604020202020204" pitchFamily="34" charset="0"/>
              </a:rPr>
              <a:t>Е.Н. Белоусова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00125" y="71438"/>
            <a:ext cx="714375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1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8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-й Европейский конгресс терапевтов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ru-RU" sz="2900" b="1" i="1" spc="-3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(Лиссабон, 29-31 августа 2019 г.)</a:t>
            </a:r>
          </a:p>
        </p:txBody>
      </p:sp>
      <p:pic>
        <p:nvPicPr>
          <p:cNvPr id="8197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113" y="-100013"/>
            <a:ext cx="2916238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412875"/>
            <a:ext cx="15890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1412875"/>
            <a:ext cx="1714500" cy="18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3213100"/>
            <a:ext cx="16573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Рисунок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3213100"/>
            <a:ext cx="165576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Рисунок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4868863"/>
            <a:ext cx="1657350" cy="180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Рисунок 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8175" y="4868863"/>
            <a:ext cx="1641475" cy="180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E:\logo_РНМОТ_new cop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950" y="71438"/>
            <a:ext cx="93503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142875"/>
            <a:ext cx="7929562" cy="928688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ru-RU" sz="3200" b="1" spc="-5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Активность российских участников на Европейских конгрессах терапевтов</a:t>
            </a:r>
          </a:p>
        </p:txBody>
      </p:sp>
      <p:graphicFrame>
        <p:nvGraphicFramePr>
          <p:cNvPr id="9219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57150" y="1290638"/>
          <a:ext cx="9039225" cy="535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Диаграмма" r:id="rId3" imgW="9047248" imgH="5364945" progId="Excel.Chart.8">
                  <p:embed/>
                </p:oleObj>
              </mc:Choice>
              <mc:Fallback>
                <p:oleObj name="Диаграмма" r:id="rId3" imgW="9047248" imgH="5364945" progId="Excel.Chart.8">
                  <p:embed/>
                  <p:pic>
                    <p:nvPicPr>
                      <p:cNvPr id="0" name="Содержимое 4" descr="Фиолетовый узор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1290638"/>
                        <a:ext cx="9039225" cy="5357812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1547813" y="6299200"/>
            <a:ext cx="619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dirty="0"/>
              <a:t>* </a:t>
            </a:r>
            <a:r>
              <a:rPr lang="ru-RU" altLang="ru-RU" sz="1600" dirty="0">
                <a:solidFill>
                  <a:schemeClr val="bg1"/>
                </a:solidFill>
              </a:rPr>
              <a:t>Без учета 14-го Европейского конгресса терапевтов в Москве</a:t>
            </a: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9221" name="Рисунок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00113" y="-100013"/>
            <a:ext cx="2916238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:\logo_РНМОТ_new cop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71438"/>
            <a:ext cx="93503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338138"/>
            <a:ext cx="7900988" cy="642937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Другие международные мероприятия с участием РНМОТ в 201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г.</a:t>
            </a:r>
            <a:endParaRPr lang="ru-RU" sz="3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4663" y="1341438"/>
            <a:ext cx="4752975" cy="51466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Издание руководства «Внутренняя медицина, основанная на доказательствах» совместно с Польским обществом терапевтов</a:t>
            </a:r>
          </a:p>
          <a:p>
            <a:pPr eaLnBrk="1" hangingPunct="1">
              <a:lnSpc>
                <a:spcPct val="85000"/>
              </a:lnSpc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Участие делегации РНМОТ в курсе по внутренней медицине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McMaster University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в Кракове (Польша)</a:t>
            </a:r>
          </a:p>
          <a:p>
            <a:pPr eaLnBrk="1" hangingPunct="1">
              <a:lnSpc>
                <a:spcPct val="85000"/>
              </a:lnSpc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Участие в Европейских школах по внутренней медицине в Леви (Финляндия), Эде (Нидерланды) и Риге (Латвия)</a:t>
            </a:r>
          </a:p>
          <a:p>
            <a:pPr eaLnBrk="1" hangingPunct="1">
              <a:lnSpc>
                <a:spcPct val="85000"/>
              </a:lnSpc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Участие в конгрессах терапевтов Сербии и Македонии</a:t>
            </a:r>
          </a:p>
        </p:txBody>
      </p:sp>
      <p:pic>
        <p:nvPicPr>
          <p:cNvPr id="10244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1519238"/>
            <a:ext cx="4087813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5425" y="3860800"/>
            <a:ext cx="2716213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860800"/>
            <a:ext cx="130175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92163" y="-100013"/>
            <a:ext cx="2916238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E:\logo_РНМОТ_new cop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71438"/>
            <a:ext cx="93503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20763" y="195263"/>
            <a:ext cx="8088312" cy="785812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  <a:defRPr/>
            </a:pPr>
            <a:r>
              <a:rPr lang="ru-RU" sz="3800" b="1" dirty="0">
                <a:solidFill>
                  <a:srgbClr val="C00000"/>
                </a:solidFill>
                <a:latin typeface="Calibri" panose="020F0502020204030204" pitchFamily="34" charset="0"/>
              </a:rPr>
              <a:t>Руководство «Внутренняя медицина, основанная на доказательствах»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635375" y="1166813"/>
            <a:ext cx="5473700" cy="535781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dirty="0">
                <a:latin typeface="Calibri" panose="020F0502020204030204" pitchFamily="34" charset="0"/>
              </a:rPr>
              <a:t>Международный проект РНМОТ совместно с Польским институтом доказательной медицины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dirty="0">
                <a:latin typeface="Calibri" panose="020F0502020204030204" pitchFamily="34" charset="0"/>
              </a:rPr>
              <a:t>Руководство основано исключительно на доказательной базе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dirty="0">
                <a:latin typeface="Calibri" panose="020F0502020204030204" pitchFamily="34" charset="0"/>
              </a:rPr>
              <a:t>Под редакцией А.И. Мартынова и В.А. Кокорина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dirty="0">
                <a:latin typeface="Calibri" panose="020F0502020204030204" pitchFamily="34" charset="0"/>
              </a:rPr>
              <a:t>32 российских редактора - ведущих специалистов в области терапии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dirty="0">
                <a:latin typeface="Calibri" panose="020F0502020204030204" pitchFamily="34" charset="0"/>
              </a:rPr>
              <a:t>Тираж 6 тыс. экземпляров, доступна регулярно обновляемая электронная версия издания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b="1" i="1" dirty="0">
                <a:solidFill>
                  <a:srgbClr val="7030A0"/>
                </a:solidFill>
                <a:latin typeface="Calibri" panose="020F0502020204030204" pitchFamily="34" charset="0"/>
              </a:rPr>
              <a:t>Бесплатное распространение среди членов РНМОТ!</a:t>
            </a:r>
          </a:p>
        </p:txBody>
      </p:sp>
      <p:pic>
        <p:nvPicPr>
          <p:cNvPr id="11268" name="Picture 5" descr="E:\logo_РНМОТ_new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71438"/>
            <a:ext cx="93503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93800"/>
            <a:ext cx="3527425" cy="54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00125" y="125413"/>
            <a:ext cx="714375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XXXV</a:t>
            </a:r>
            <a:r>
              <a:rPr lang="ru-RU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 Всемирный конгресс терапевтов</a:t>
            </a:r>
            <a:r>
              <a:rPr lang="en-US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 </a:t>
            </a:r>
            <a:r>
              <a:rPr lang="ru-RU" sz="2900" i="1" kern="0" spc="-3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(</a:t>
            </a:r>
            <a:r>
              <a:rPr lang="ru-RU" sz="2900" i="1" kern="0" spc="-3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Канкун</a:t>
            </a:r>
            <a:r>
              <a:rPr lang="ru-RU" sz="2900" i="1" kern="0" spc="-3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, 1-5 декабря 2020 г.)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712788" y="5805488"/>
            <a:ext cx="78200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ts val="1200"/>
              </a:spcBef>
              <a:defRPr/>
            </a:pPr>
            <a:r>
              <a:rPr lang="ru-RU" sz="3100" i="1" kern="0" spc="-3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Arial" charset="0"/>
              </a:rPr>
              <a:t>Сайт конгресса: </a:t>
            </a:r>
            <a:r>
              <a:rPr lang="en-US" sz="3100" i="1" kern="0" spc="-3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Arial" charset="0"/>
              </a:rPr>
              <a:t>http://www.wcim2020.com</a:t>
            </a:r>
            <a:endParaRPr lang="ru-RU" sz="3100" i="1" kern="0" spc="-30" dirty="0">
              <a:solidFill>
                <a:srgbClr val="7030A0"/>
              </a:solidFill>
              <a:effectLst/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12292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8550275" cy="486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125413"/>
            <a:ext cx="714375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XXXVI</a:t>
            </a:r>
            <a:r>
              <a:rPr lang="ru-RU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 Всемирный конгресс терапевтов</a:t>
            </a:r>
            <a:r>
              <a:rPr lang="en-US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 </a:t>
            </a:r>
            <a:r>
              <a:rPr lang="ru-RU" sz="2900" i="1" kern="0" spc="-3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Arial" charset="0"/>
              </a:rPr>
              <a:t>(Москва, 12-14 октября 2022 г.)</a:t>
            </a:r>
          </a:p>
        </p:txBody>
      </p:sp>
      <p:pic>
        <p:nvPicPr>
          <p:cNvPr id="1331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1085850"/>
            <a:ext cx="821055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Равнобедренный треугольник 7"/>
          <p:cNvSpPr/>
          <p:nvPr/>
        </p:nvSpPr>
        <p:spPr>
          <a:xfrm rot="1200000">
            <a:off x="4286250" y="5816600"/>
            <a:ext cx="93663" cy="120650"/>
          </a:xfrm>
          <a:prstGeom prst="triangle">
            <a:avLst/>
          </a:prstGeom>
          <a:noFill/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УКРЕПЛЕНИЕ АВТОРИТЕТА </a:t>
            </a:r>
            <a:r>
              <a:rPr lang="ru-RU" sz="4900" dirty="0">
                <a:solidFill>
                  <a:srgbClr val="C00000"/>
                </a:solidFill>
              </a:rPr>
              <a:t>РНМОТ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28800"/>
            <a:ext cx="8229600" cy="4525963"/>
          </a:xfrm>
        </p:spPr>
        <p:txBody>
          <a:bodyPr vert="horz">
            <a:normAutofit lnSpcReduction="10000"/>
          </a:bodyPr>
          <a:lstStyle/>
          <a:p>
            <a:pPr marL="0" indent="0" algn="just">
              <a:buNone/>
            </a:pPr>
            <a:r>
              <a:rPr lang="ru-RU" sz="2800" dirty="0"/>
              <a:t>Приказом Министра здравоохранения РФ в состав Научно-практического совета Минздрава России по клиническим рекомендациям включены члены Президиума РНМОТ:</a:t>
            </a:r>
          </a:p>
          <a:p>
            <a:r>
              <a:rPr lang="ru-RU" sz="2800" dirty="0"/>
              <a:t>Академик РАН </a:t>
            </a:r>
            <a:r>
              <a:rPr lang="ru-RU" sz="2800" b="1" dirty="0" err="1">
                <a:solidFill>
                  <a:srgbClr val="7030A0"/>
                </a:solidFill>
              </a:rPr>
              <a:t>С.А.Бойцов</a:t>
            </a:r>
            <a:endParaRPr lang="ru-RU" sz="28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2800" b="1" dirty="0">
              <a:solidFill>
                <a:srgbClr val="7030A0"/>
              </a:solidFill>
            </a:endParaRPr>
          </a:p>
          <a:p>
            <a:r>
              <a:rPr lang="ru-RU" sz="2800" dirty="0"/>
              <a:t>Член-корреспондент РАН </a:t>
            </a:r>
            <a:r>
              <a:rPr lang="ru-RU" sz="2800" b="1" dirty="0" err="1">
                <a:solidFill>
                  <a:srgbClr val="7030A0"/>
                </a:solidFill>
              </a:rPr>
              <a:t>О.М.Драпкина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dirty="0"/>
              <a:t>(заместитель председателя НПС)</a:t>
            </a:r>
          </a:p>
          <a:p>
            <a:pPr marL="0" indent="0">
              <a:buNone/>
            </a:pPr>
            <a:endParaRPr lang="ru-RU" sz="2800" dirty="0"/>
          </a:p>
          <a:p>
            <a:r>
              <a:rPr lang="ru-RU" sz="2800" dirty="0"/>
              <a:t>Профессор </a:t>
            </a:r>
            <a:r>
              <a:rPr lang="ru-RU" sz="2800" b="1" dirty="0" err="1">
                <a:solidFill>
                  <a:srgbClr val="7030A0"/>
                </a:solidFill>
              </a:rPr>
              <a:t>А.Г.Малявин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4098" name="Picture 2" descr="https://mosurbanforum.com/upload/iblock/14a/14a8a33674f28e549d3b182519eff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110370" y="4221087"/>
            <a:ext cx="1368153" cy="13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mskmed.info/media/cache/1f/62/1f62ea07ea81c6718fbc50fe3fbbab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68409"/>
            <a:ext cx="1623213" cy="135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79032" y="5424161"/>
            <a:ext cx="1626300" cy="10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9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311700" y="404664"/>
            <a:ext cx="8520600" cy="14703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ru-RU" dirty="0">
                <a:solidFill>
                  <a:srgbClr val="C00000"/>
                </a:solidFill>
              </a:rPr>
              <a:t>СОГЛАШЕНИЯ О СОТРУДНИЧЕСТВЕ</a:t>
            </a:r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311700" y="1196752"/>
            <a:ext cx="8520600" cy="42293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dirty="0">
                <a:highlight>
                  <a:schemeClr val="lt1"/>
                </a:highlight>
              </a:rPr>
              <a:t>Общественная Организация "Всероссийское Общество Неврологов»</a:t>
            </a:r>
          </a:p>
          <a:p>
            <a:pPr lvl="0">
              <a:lnSpc>
                <a:spcPct val="100000"/>
              </a:lnSpc>
            </a:pPr>
            <a:r>
              <a:rPr lang="ru-RU" dirty="0">
                <a:highlight>
                  <a:schemeClr val="lt1"/>
                </a:highlight>
              </a:rPr>
              <a:t>ООО </a:t>
            </a:r>
            <a:r>
              <a:rPr lang="en-US" dirty="0">
                <a:highlight>
                  <a:schemeClr val="lt1"/>
                </a:highlight>
              </a:rPr>
              <a:t>“</a:t>
            </a:r>
            <a:r>
              <a:rPr lang="ru-RU" dirty="0" err="1">
                <a:highlight>
                  <a:schemeClr val="lt1"/>
                </a:highlight>
              </a:rPr>
              <a:t>Инферум</a:t>
            </a:r>
            <a:r>
              <a:rPr lang="en-US" dirty="0">
                <a:highlight>
                  <a:schemeClr val="lt1"/>
                </a:highlight>
              </a:rPr>
              <a:t>”</a:t>
            </a:r>
            <a:endParaRPr lang="ru-RU" dirty="0">
              <a:highlight>
                <a:schemeClr val="lt1"/>
              </a:highlight>
            </a:endParaRPr>
          </a:p>
          <a:p>
            <a:pPr lvl="0">
              <a:lnSpc>
                <a:spcPct val="100000"/>
              </a:lnSpc>
            </a:pPr>
            <a:r>
              <a:rPr lang="ru-RU" dirty="0">
                <a:highlight>
                  <a:schemeClr val="lt1"/>
                </a:highlight>
              </a:rPr>
              <a:t>РИА </a:t>
            </a:r>
            <a:r>
              <a:rPr lang="en-US" dirty="0">
                <a:highlight>
                  <a:schemeClr val="lt1"/>
                </a:highlight>
              </a:rPr>
              <a:t>“</a:t>
            </a:r>
            <a:r>
              <a:rPr lang="ru-RU" dirty="0">
                <a:highlight>
                  <a:schemeClr val="lt1"/>
                </a:highlight>
              </a:rPr>
              <a:t>Медиа Сфера</a:t>
            </a:r>
            <a:r>
              <a:rPr lang="en-US" dirty="0">
                <a:highlight>
                  <a:schemeClr val="lt1"/>
                </a:highlight>
              </a:rPr>
              <a:t>”</a:t>
            </a:r>
          </a:p>
          <a:p>
            <a:pPr lvl="0">
              <a:lnSpc>
                <a:spcPct val="100000"/>
              </a:lnSpc>
            </a:pPr>
            <a:r>
              <a:rPr lang="ru-RU" dirty="0">
                <a:highlight>
                  <a:schemeClr val="lt1"/>
                </a:highlight>
              </a:rPr>
              <a:t>Российское Общество Психиатров (РОП)</a:t>
            </a:r>
          </a:p>
          <a:p>
            <a:pPr lvl="0">
              <a:lnSpc>
                <a:spcPct val="100000"/>
              </a:lnSpc>
            </a:pPr>
            <a:r>
              <a:rPr lang="ru-RU" dirty="0">
                <a:highlight>
                  <a:schemeClr val="lt1"/>
                </a:highlight>
              </a:rPr>
              <a:t>АО </a:t>
            </a:r>
            <a:r>
              <a:rPr lang="en-US" dirty="0">
                <a:highlight>
                  <a:schemeClr val="lt1"/>
                </a:highlight>
              </a:rPr>
              <a:t>“</a:t>
            </a:r>
            <a:r>
              <a:rPr lang="ru-RU" dirty="0">
                <a:highlight>
                  <a:schemeClr val="lt1"/>
                </a:highlight>
              </a:rPr>
              <a:t>Швабе</a:t>
            </a:r>
            <a:r>
              <a:rPr lang="en-US" dirty="0">
                <a:highlight>
                  <a:schemeClr val="lt1"/>
                </a:highlight>
              </a:rPr>
              <a:t>”</a:t>
            </a:r>
            <a:endParaRPr lang="ru-RU" dirty="0">
              <a:highlight>
                <a:schemeClr val="lt1"/>
              </a:highlight>
            </a:endParaRPr>
          </a:p>
          <a:p>
            <a:pPr lvl="0">
              <a:lnSpc>
                <a:spcPct val="100000"/>
              </a:lnSpc>
            </a:pPr>
            <a:r>
              <a:rPr lang="ru-RU" dirty="0"/>
              <a:t>ООО </a:t>
            </a:r>
            <a:r>
              <a:rPr lang="en-US" dirty="0"/>
              <a:t>“</a:t>
            </a:r>
            <a:r>
              <a:rPr lang="ru-RU" dirty="0" err="1"/>
              <a:t>Русмедикал</a:t>
            </a:r>
            <a:r>
              <a:rPr lang="ru-RU" dirty="0"/>
              <a:t> </a:t>
            </a:r>
            <a:r>
              <a:rPr lang="ru-RU" dirty="0" err="1"/>
              <a:t>Ивент</a:t>
            </a:r>
            <a:r>
              <a:rPr lang="en-US" dirty="0"/>
              <a:t>”</a:t>
            </a:r>
            <a:endParaRPr lang="ru-RU" dirty="0"/>
          </a:p>
          <a:p>
            <a:pPr marL="114300" lvl="0" indent="0">
              <a:lnSpc>
                <a:spcPct val="10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94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25413"/>
            <a:ext cx="8569325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  <a:defRPr/>
            </a:pPr>
            <a:r>
              <a:rPr lang="ru-RU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ЧИСЛО РАБОТ, ПОДАННЫХ НА КОНКУРСЫ МОЛОДЫХ ТЕРАПЕВТОВ </a:t>
            </a:r>
            <a:r>
              <a:rPr lang="ru-RU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НКТ</a:t>
            </a:r>
            <a:r>
              <a:rPr lang="ru-RU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2009-2018 ГГ.</a:t>
            </a:r>
          </a:p>
        </p:txBody>
      </p:sp>
      <p:graphicFrame>
        <p:nvGraphicFramePr>
          <p:cNvPr id="5123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4222303"/>
              </p:ext>
            </p:extLst>
          </p:nvPr>
        </p:nvGraphicFramePr>
        <p:xfrm>
          <a:off x="546596" y="1556792"/>
          <a:ext cx="833120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Диаграмма" r:id="rId3" imgW="8340051" imgH="4602879" progId="Excel.Chart.8">
                  <p:embed/>
                </p:oleObj>
              </mc:Choice>
              <mc:Fallback>
                <p:oleObj name="Диаграмма" r:id="rId3" imgW="8340051" imgH="4602879" progId="Excel.Chart.8">
                  <p:embed/>
                  <p:pic>
                    <p:nvPicPr>
                      <p:cNvPr id="5123" name="Объект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596" y="1556792"/>
                        <a:ext cx="8331200" cy="459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7303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25" y="44450"/>
            <a:ext cx="9069388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  <a:defRPr/>
            </a:pPr>
            <a:r>
              <a:rPr lang="ru-RU" sz="2800" spc="-3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ПОБЕДИТЕЛИ КОНКУРСОВ МОЛОДЫХ ТЕРАПЕВТОВ </a:t>
            </a:r>
            <a:r>
              <a:rPr lang="ru-RU" sz="3100" spc="-3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НКТ</a:t>
            </a:r>
            <a:r>
              <a:rPr lang="ru-RU" sz="2800" spc="-3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УЧАСТНИКИ ЕВРОПЕЙСКИХ ШКОЛ ПО ВНУТРЕННИМ БОЛЕЗНЯМ</a:t>
            </a:r>
          </a:p>
        </p:txBody>
      </p:sp>
      <p:pic>
        <p:nvPicPr>
          <p:cNvPr id="717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63625"/>
            <a:ext cx="8983663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99000"/>
            <a:ext cx="26035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4597400"/>
            <a:ext cx="1966912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713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44600" y="44450"/>
            <a:ext cx="7359848" cy="122431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320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КОНКУРСЫ МОЛОДЫХ ТЕРАПЕВТОВ</a:t>
            </a:r>
            <a:br>
              <a:rPr lang="ru-RU" sz="320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</a:br>
            <a:r>
              <a:rPr lang="ru-RU" sz="3200" spc="-3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НА РЕГИОНАЛЬНЫХ МЕРОПРИЯТИЯХ </a:t>
            </a:r>
            <a:r>
              <a:rPr lang="ru-RU" sz="3600" spc="-3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РНМОТ</a:t>
            </a: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3995738" y="1125538"/>
            <a:ext cx="5068887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8000" defTabSz="1079500" eaLnBrk="1" hangingPunct="1">
              <a:lnSpc>
                <a:spcPct val="85000"/>
              </a:lnSpc>
              <a:spcBef>
                <a:spcPts val="600"/>
              </a:spcBef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ru-RU" sz="2400" spc="-30" dirty="0">
                <a:latin typeface="Calibri" panose="020F0502020204030204" pitchFamily="34" charset="0"/>
              </a:rPr>
              <a:t> Проводятся в рамках Съездов терапевтов ФО и субъектов РФ, начиная с 2013 г. </a:t>
            </a:r>
          </a:p>
          <a:p>
            <a:pPr marL="108000" defTabSz="1079500" eaLnBrk="1" hangingPunct="1">
              <a:lnSpc>
                <a:spcPct val="85000"/>
              </a:lnSpc>
              <a:spcBef>
                <a:spcPts val="600"/>
              </a:spcBef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ru-RU" sz="2400" spc="-30" dirty="0">
                <a:latin typeface="Calibri" panose="020F0502020204030204" pitchFamily="34" charset="0"/>
              </a:rPr>
              <a:t> В 2013-2019 гг. проведено 22 конкурса, победители которых получили возможность представить свои работы на конкурсе молодых терапевтов НКТ без дополнительного отбора.</a:t>
            </a:r>
            <a:endParaRPr lang="en-US" sz="2400" spc="-30" dirty="0">
              <a:latin typeface="Calibri" panose="020F0502020204030204" pitchFamily="34" charset="0"/>
            </a:endParaRPr>
          </a:p>
          <a:p>
            <a:pPr marL="108000" defTabSz="1079500" eaLnBrk="1" hangingPunct="1">
              <a:lnSpc>
                <a:spcPct val="85000"/>
              </a:lnSpc>
              <a:spcBef>
                <a:spcPts val="600"/>
              </a:spcBef>
              <a:buClr>
                <a:srgbClr val="FFFF00"/>
              </a:buClr>
              <a:buFont typeface="Arial" charset="0"/>
              <a:buChar char="•"/>
              <a:defRPr/>
            </a:pPr>
            <a:r>
              <a:rPr lang="ru-RU" sz="2400" spc="-30" dirty="0">
                <a:latin typeface="Calibri" panose="020F0502020204030204" pitchFamily="34" charset="0"/>
              </a:rPr>
              <a:t> В 2019 г. конкурсы прошли в Ростове-на-Дону, Якутске и Нижнем Новгороде.</a:t>
            </a:r>
          </a:p>
        </p:txBody>
      </p:sp>
      <p:pic>
        <p:nvPicPr>
          <p:cNvPr id="819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125538"/>
            <a:ext cx="37211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2997200"/>
            <a:ext cx="372268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4697413"/>
            <a:ext cx="3744912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59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188" y="44450"/>
            <a:ext cx="8229600" cy="1143000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ru-RU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РУКОВОДИТЕЛИ СЕКЦИИ МОЛОДЫХ ТЕРАПЕВТОВ </a:t>
            </a:r>
            <a:r>
              <a:rPr lang="ru-RU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РНМОТ</a:t>
            </a:r>
          </a:p>
        </p:txBody>
      </p:sp>
      <p:pic>
        <p:nvPicPr>
          <p:cNvPr id="921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33488"/>
            <a:ext cx="6999287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76032"/>
            <a:ext cx="1151682" cy="75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88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55650" y="71438"/>
            <a:ext cx="714375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900" spc="-3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ИЗДАНИЯ СЕКЦИИ МОЛОДЫХ ТЕРАПЕВТОВ </a:t>
            </a:r>
            <a:r>
              <a:rPr lang="ru-RU" sz="3200" spc="-3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РНМОТ</a:t>
            </a:r>
          </a:p>
        </p:txBody>
      </p:sp>
      <p:pic>
        <p:nvPicPr>
          <p:cNvPr id="1024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70758"/>
            <a:ext cx="936229" cy="61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462088"/>
            <a:ext cx="3195638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63675"/>
            <a:ext cx="3168650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696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260648"/>
            <a:ext cx="8520600" cy="16143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НАУЧНО-ИССЛЕДОВАТЕЛЬСКАЯ ПРОГРАММА</a:t>
            </a: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ru" dirty="0">
                <a:highlight>
                  <a:srgbClr val="FFFFFF"/>
                </a:highlight>
              </a:rPr>
              <a:t>Испытание аппарата АБВ 051</a:t>
            </a:r>
            <a:endParaRPr dirty="0">
              <a:highlight>
                <a:srgbClr val="FFFFFF"/>
              </a:highlight>
            </a:endParaRPr>
          </a:p>
          <a:p>
            <a:pPr>
              <a:buClr>
                <a:schemeClr val="dk2"/>
              </a:buClr>
            </a:pPr>
            <a:r>
              <a:rPr lang="ru" dirty="0">
                <a:highlight>
                  <a:srgbClr val="FFFFFF"/>
                </a:highlight>
              </a:rPr>
              <a:t>Испытание новой методики исследования микроциркуляции</a:t>
            </a:r>
            <a:endParaRPr dirty="0">
              <a:highlight>
                <a:srgbClr val="FFFFFF"/>
              </a:highlight>
            </a:endParaRPr>
          </a:p>
          <a:p>
            <a:pPr>
              <a:buClr>
                <a:schemeClr val="dk2"/>
              </a:buClr>
            </a:pPr>
            <a:r>
              <a:rPr lang="ru" dirty="0">
                <a:highlight>
                  <a:srgbClr val="FFFFFF"/>
                </a:highlight>
              </a:rPr>
              <a:t>Определение глюкозы в выдыхаемом воздухе</a:t>
            </a:r>
            <a:endParaRPr dirty="0">
              <a:highlight>
                <a:srgbClr val="FFFFFF"/>
              </a:highlight>
            </a:endParaRPr>
          </a:p>
          <a:p>
            <a:pPr lvl="1">
              <a:spcBef>
                <a:spcPts val="0"/>
              </a:spcBef>
            </a:pPr>
            <a:endParaRPr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90460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C0D5D03-E39E-40BD-A39F-D2D8A8A72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ЧЛЕНСТВО В </a:t>
            </a:r>
            <a:r>
              <a:rPr lang="ru-RU" sz="4800" dirty="0">
                <a:solidFill>
                  <a:srgbClr val="C00000"/>
                </a:solidFill>
              </a:rPr>
              <a:t>РНМОТ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D31A3CD-D79C-48CA-A47B-E73C628E7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>
              <a:solidFill>
                <a:srgbClr val="7030A0"/>
              </a:solidFill>
            </a:endParaRPr>
          </a:p>
          <a:p>
            <a:pPr algn="ctr"/>
            <a:endParaRPr lang="ru-RU" dirty="0">
              <a:solidFill>
                <a:srgbClr val="7030A0"/>
              </a:solidFill>
            </a:endParaRPr>
          </a:p>
          <a:p>
            <a:pPr algn="ctr"/>
            <a:r>
              <a:rPr lang="ru-RU" dirty="0">
                <a:solidFill>
                  <a:srgbClr val="7030A0"/>
                </a:solidFill>
              </a:rPr>
              <a:t>ЯНВАРЬ  8490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НОЯБРЬ 17000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04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4497F-4A46-432F-BEA8-DAF9A136C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РЕГИОНАЛЬНЫЕ ОТДЕЛЕНИЯ </a:t>
            </a:r>
            <a:r>
              <a:rPr lang="ru-RU" sz="4900" dirty="0">
                <a:solidFill>
                  <a:srgbClr val="C00000"/>
                </a:solidFill>
              </a:rPr>
              <a:t>РНМОТ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7C180-9BA4-42CF-BBD2-589E39F30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Январь 58</a:t>
            </a:r>
          </a:p>
          <a:p>
            <a:r>
              <a:rPr lang="ru-RU" dirty="0"/>
              <a:t>Ноябрь 62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Оформление</a:t>
            </a:r>
          </a:p>
          <a:p>
            <a:pPr marL="0" indent="0">
              <a:buNone/>
            </a:pPr>
            <a:r>
              <a:rPr lang="ru-RU" dirty="0"/>
              <a:t>Тамбовская область, Владимирская область,</a:t>
            </a:r>
          </a:p>
          <a:p>
            <a:pPr marL="0" indent="0">
              <a:buNone/>
            </a:pPr>
            <a:r>
              <a:rPr lang="ru-RU" dirty="0"/>
              <a:t>Республика Крым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Сформированы региональные отделения</a:t>
            </a:r>
          </a:p>
          <a:p>
            <a:pPr marL="0" indent="0">
              <a:buNone/>
            </a:pPr>
            <a:r>
              <a:rPr lang="ru-RU" dirty="0"/>
              <a:t>Хабаровский край, Мурманская область, Ульяновская область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Начато оформление</a:t>
            </a:r>
          </a:p>
          <a:p>
            <a:pPr marL="0" indent="0">
              <a:buNone/>
            </a:pPr>
            <a:r>
              <a:rPr lang="ru-RU" dirty="0"/>
              <a:t>Амурская, Магаданская, Сахалинская области, Республика Бурятия, Еврейская и Чукотская АО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10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НОВЫЕ СЕКЦИИ </a:t>
            </a:r>
            <a:r>
              <a:rPr lang="ru-RU" sz="4800" dirty="0">
                <a:solidFill>
                  <a:srgbClr val="C00000"/>
                </a:solidFill>
              </a:rPr>
              <a:t>РНМОТ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КЛИНИЧЕСКАЯ ФАРМАКОЛОГИЯ</a:t>
            </a:r>
            <a:r>
              <a:rPr lang="ru-RU" b="1" dirty="0"/>
              <a:t> </a:t>
            </a:r>
            <a:r>
              <a:rPr lang="ru-RU" dirty="0"/>
              <a:t>– председатель  чл.-корр.РАН Д.А.Сычев</a:t>
            </a:r>
          </a:p>
          <a:p>
            <a:r>
              <a:rPr lang="ru-RU" b="1" dirty="0">
                <a:solidFill>
                  <a:srgbClr val="7030A0"/>
                </a:solidFill>
              </a:rPr>
              <a:t>ИНФЕКЦИОННЫЕ БОЛЕЗНИ</a:t>
            </a:r>
            <a:r>
              <a:rPr lang="ru-RU" b="1" dirty="0"/>
              <a:t> </a:t>
            </a:r>
            <a:r>
              <a:rPr lang="ru-RU" dirty="0"/>
              <a:t>– председатель академик РАН В.В.Малеев</a:t>
            </a:r>
          </a:p>
          <a:p>
            <a:r>
              <a:rPr lang="ru-RU" b="1" dirty="0">
                <a:solidFill>
                  <a:srgbClr val="7030A0"/>
                </a:solidFill>
              </a:rPr>
              <a:t>МЕДИЦИНА СНА </a:t>
            </a:r>
            <a:r>
              <a:rPr lang="ru-RU" dirty="0"/>
              <a:t>– председатель  профессор Р.В.Бузунов</a:t>
            </a:r>
          </a:p>
          <a:p>
            <a:r>
              <a:rPr lang="ru-RU" b="1" dirty="0">
                <a:solidFill>
                  <a:srgbClr val="7030A0"/>
                </a:solidFill>
              </a:rPr>
              <a:t>ДИАГНОСТИКА И ЛЕЧЕНИЕ ЗАБОЛЕВАНИЙ ВНУТРЕННИХ ОРГАНОВ У БЕРЕМЕННЫХ</a:t>
            </a:r>
            <a:r>
              <a:rPr lang="ru-RU" b="1" dirty="0"/>
              <a:t> </a:t>
            </a:r>
            <a:r>
              <a:rPr lang="ru-RU" dirty="0"/>
              <a:t>– председатель  профессор </a:t>
            </a:r>
            <a:r>
              <a:rPr lang="ru-RU" dirty="0" err="1"/>
              <a:t>Р.И.Стрюк</a:t>
            </a:r>
            <a:endParaRPr lang="ru-RU" dirty="0"/>
          </a:p>
          <a:p>
            <a:r>
              <a:rPr lang="ru-RU" b="1" dirty="0">
                <a:solidFill>
                  <a:srgbClr val="7030A0"/>
                </a:solidFill>
              </a:rPr>
              <a:t>ГЕПАТОЛОГИЯ</a:t>
            </a:r>
            <a:r>
              <a:rPr lang="ru-RU" dirty="0"/>
              <a:t> – председатель  профессор Т.Е.Полунина</a:t>
            </a:r>
          </a:p>
          <a:p>
            <a:r>
              <a:rPr lang="ru-RU" b="1" dirty="0">
                <a:solidFill>
                  <a:srgbClr val="7030A0"/>
                </a:solidFill>
              </a:rPr>
              <a:t>ПРИВЕРЖЕННОСТЬ ЛЕЧЕНИЮ </a:t>
            </a:r>
            <a:r>
              <a:rPr lang="ru-RU" dirty="0"/>
              <a:t>– председатель профессор Н.А.Николаев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E:\logo_РНМОТ_new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4" y="964406"/>
            <a:ext cx="702469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877616" y="998936"/>
            <a:ext cx="6582815" cy="75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МЕРОПРИЯТИЯ </a:t>
            </a:r>
            <a:r>
              <a:rPr lang="ru-RU" altLang="ru-RU" sz="4000" spc="-30" dirty="0">
                <a:solidFill>
                  <a:srgbClr val="C00000"/>
                </a:solidFill>
                <a:latin typeface="Calibri" panose="020F0502020204030204" pitchFamily="34" charset="0"/>
              </a:rPr>
              <a:t>РНМОТ</a:t>
            </a:r>
            <a:r>
              <a:rPr lang="en-US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В 2019 </a:t>
            </a:r>
            <a:r>
              <a:rPr lang="ru-RU" altLang="ru-RU" sz="3000" spc="-30" dirty="0">
                <a:solidFill>
                  <a:srgbClr val="C00000"/>
                </a:solidFill>
                <a:latin typeface="Calibri" panose="020F0502020204030204" pitchFamily="34" charset="0"/>
              </a:rPr>
              <a:t>Г.</a:t>
            </a:r>
            <a:endParaRPr lang="ru-RU" altLang="ru-RU" sz="3000" i="1" spc="-38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297481"/>
              </p:ext>
            </p:extLst>
          </p:nvPr>
        </p:nvGraphicFramePr>
        <p:xfrm>
          <a:off x="899592" y="1702595"/>
          <a:ext cx="7344815" cy="388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8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1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3811">
                <a:tc>
                  <a:txBody>
                    <a:bodyPr/>
                    <a:lstStyle/>
                    <a:p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1" marR="68581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Саратов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(ПФО)</a:t>
                      </a:r>
                    </a:p>
                  </a:txBody>
                  <a:tcPr marL="68581" marR="68581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Черкесск (СКФО)</a:t>
                      </a:r>
                    </a:p>
                  </a:txBody>
                  <a:tcPr marL="68581" marR="68581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Краснодар (ЮФО)</a:t>
                      </a:r>
                    </a:p>
                  </a:txBody>
                  <a:tcPr marL="68581" marR="68581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Томск (СФО)</a:t>
                      </a:r>
                    </a:p>
                  </a:txBody>
                  <a:tcPr marL="68581" marR="68581" marT="34283" marB="3428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811">
                <a:tc>
                  <a:txBody>
                    <a:bodyPr/>
                    <a:lstStyle/>
                    <a:p>
                      <a:r>
                        <a:rPr lang="ru-RU" sz="1800" spc="-30" baseline="0" dirty="0">
                          <a:effectLst/>
                        </a:rPr>
                        <a:t>Количество участников</a:t>
                      </a:r>
                    </a:p>
                  </a:txBody>
                  <a:tcPr marL="68581" marR="68581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700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306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839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solidFill>
                            <a:schemeClr val="tx1"/>
                          </a:solidFill>
                          <a:effectLst/>
                        </a:rPr>
                        <a:t>465</a:t>
                      </a:r>
                    </a:p>
                  </a:txBody>
                  <a:tcPr marL="68581" marR="68581" marT="34283" marB="3428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2">
                <a:tc>
                  <a:txBody>
                    <a:bodyPr/>
                    <a:lstStyle/>
                    <a:p>
                      <a:r>
                        <a:rPr lang="ru-RU" sz="1800" spc="-30" baseline="0" dirty="0">
                          <a:effectLst/>
                        </a:rPr>
                        <a:t>Регионы</a:t>
                      </a:r>
                    </a:p>
                  </a:txBody>
                  <a:tcPr marL="68581" marR="68581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6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15+1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8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solidFill>
                            <a:schemeClr val="tx1"/>
                          </a:solidFill>
                          <a:effectLst/>
                        </a:rPr>
                        <a:t>12+1</a:t>
                      </a:r>
                    </a:p>
                  </a:txBody>
                  <a:tcPr marL="68581" marR="68581" marT="34283" marB="3428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075">
                <a:tc>
                  <a:txBody>
                    <a:bodyPr/>
                    <a:lstStyle/>
                    <a:p>
                      <a:r>
                        <a:rPr lang="ru-RU" sz="1800" spc="-30" baseline="0" dirty="0">
                          <a:effectLst/>
                        </a:rPr>
                        <a:t>Участие полномочного представителя</a:t>
                      </a:r>
                    </a:p>
                  </a:txBody>
                  <a:tcPr marL="68581" marR="68581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Да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Да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Да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Нет</a:t>
                      </a:r>
                    </a:p>
                  </a:txBody>
                  <a:tcPr marL="68581" marR="68581" marT="34283" marB="3428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1075">
                <a:tc>
                  <a:txBody>
                    <a:bodyPr/>
                    <a:lstStyle/>
                    <a:p>
                      <a:r>
                        <a:rPr lang="ru-RU" sz="1800" spc="-30" baseline="0" dirty="0">
                          <a:effectLst/>
                        </a:rPr>
                        <a:t>Участие членов президиума</a:t>
                      </a:r>
                    </a:p>
                  </a:txBody>
                  <a:tcPr marL="68581" marR="68581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4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6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4</a:t>
                      </a:r>
                    </a:p>
                  </a:txBody>
                  <a:tcPr marL="68581" marR="68581" marT="34283" marB="34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/>
                        </a:rPr>
                        <a:t>5</a:t>
                      </a:r>
                    </a:p>
                  </a:txBody>
                  <a:tcPr marL="68581" marR="68581" marT="34283" marB="3428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44405" y="5505450"/>
            <a:ext cx="20431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500" b="1" spc="-23" dirty="0"/>
              <a:t>* - зарубежные страны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1546924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:\logo_РНМОТ_new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4" y="964406"/>
            <a:ext cx="702469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877617" y="989411"/>
            <a:ext cx="6582815" cy="75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ClrTx/>
              <a:buNone/>
              <a:defRPr/>
            </a:pPr>
            <a:r>
              <a:rPr lang="ru-RU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МЕРОПРИЯТИЯ </a:t>
            </a:r>
            <a:r>
              <a:rPr lang="ru-RU" altLang="ru-RU" sz="4000" spc="-30" dirty="0">
                <a:solidFill>
                  <a:srgbClr val="C00000"/>
                </a:solidFill>
                <a:latin typeface="Calibri" panose="020F0502020204030204" pitchFamily="34" charset="0"/>
              </a:rPr>
              <a:t>РНМОТ</a:t>
            </a:r>
            <a:r>
              <a:rPr lang="en-US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В 2019 </a:t>
            </a:r>
            <a:r>
              <a:rPr lang="ru-RU" altLang="ru-RU" sz="3000" spc="-30" dirty="0">
                <a:solidFill>
                  <a:srgbClr val="C00000"/>
                </a:solidFill>
                <a:latin typeface="Calibri" panose="020F0502020204030204" pitchFamily="34" charset="0"/>
              </a:rPr>
              <a:t>Г.</a:t>
            </a:r>
            <a:endParaRPr lang="ru-RU" altLang="ru-RU" sz="3000" i="1" spc="-38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altLang="ru-RU" sz="3000" b="1" i="1" spc="-38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242200"/>
              </p:ext>
            </p:extLst>
          </p:nvPr>
        </p:nvGraphicFramePr>
        <p:xfrm>
          <a:off x="971599" y="1747839"/>
          <a:ext cx="7128793" cy="3841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6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5520">
                <a:tc>
                  <a:txBody>
                    <a:bodyPr/>
                    <a:lstStyle/>
                    <a:p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Н.-Новгород (ПФО)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Пятигорск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(СКФО)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Барнаул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(СФО)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Москва (ЦФО)</a:t>
                      </a:r>
                    </a:p>
                  </a:txBody>
                  <a:tcPr marL="68581" marR="68581" marT="34265" marB="3426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520">
                <a:tc>
                  <a:txBody>
                    <a:bodyPr/>
                    <a:lstStyle/>
                    <a:p>
                      <a:r>
                        <a:rPr lang="ru-RU" sz="1800" spc="-30" baseline="0" dirty="0"/>
                        <a:t>Количество участников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502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647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462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632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144">
                <a:tc>
                  <a:txBody>
                    <a:bodyPr/>
                    <a:lstStyle/>
                    <a:p>
                      <a:r>
                        <a:rPr lang="ru-RU" sz="1800" spc="-30" baseline="0" dirty="0"/>
                        <a:t>Регионы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37+1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21+3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25+2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44+4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109">
                <a:tc>
                  <a:txBody>
                    <a:bodyPr/>
                    <a:lstStyle/>
                    <a:p>
                      <a:r>
                        <a:rPr lang="ru-RU" sz="1800" spc="-40" baseline="0" dirty="0"/>
                        <a:t>Участие полномочного представителя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Да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Да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Нет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Да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9109">
                <a:tc>
                  <a:txBody>
                    <a:bodyPr/>
                    <a:lstStyle/>
                    <a:p>
                      <a:r>
                        <a:rPr lang="ru-RU" sz="1800" spc="-30" baseline="0" dirty="0"/>
                        <a:t>Участие членов президиума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7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4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2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12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44405" y="5505450"/>
            <a:ext cx="20431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500" b="1" spc="-23" dirty="0"/>
              <a:t>* - зарубежные страны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7406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E:\logo_РНМОТ_new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4" y="964406"/>
            <a:ext cx="702469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877617" y="989411"/>
            <a:ext cx="6547148" cy="75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ClrTx/>
              <a:buNone/>
              <a:defRPr/>
            </a:pPr>
            <a:r>
              <a:rPr lang="ru-RU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МЕРОПРИЯТИЯ </a:t>
            </a:r>
            <a:r>
              <a:rPr lang="ru-RU" altLang="ru-RU" sz="4000" spc="-30" dirty="0">
                <a:solidFill>
                  <a:srgbClr val="C00000"/>
                </a:solidFill>
                <a:latin typeface="Calibri" panose="020F0502020204030204" pitchFamily="34" charset="0"/>
              </a:rPr>
              <a:t>РНМОТ</a:t>
            </a:r>
            <a:r>
              <a:rPr lang="en-US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3600" spc="-30" dirty="0">
                <a:solidFill>
                  <a:srgbClr val="C00000"/>
                </a:solidFill>
                <a:latin typeface="Calibri" panose="020F0502020204030204" pitchFamily="34" charset="0"/>
              </a:rPr>
              <a:t>В 2019 </a:t>
            </a:r>
            <a:r>
              <a:rPr lang="ru-RU" altLang="ru-RU" sz="3000" spc="-30" dirty="0">
                <a:solidFill>
                  <a:srgbClr val="C00000"/>
                </a:solidFill>
                <a:latin typeface="Calibri" panose="020F0502020204030204" pitchFamily="34" charset="0"/>
              </a:rPr>
              <a:t>Г.</a:t>
            </a:r>
            <a:endParaRPr lang="ru-RU" altLang="ru-RU" sz="3000" i="1" spc="-38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altLang="ru-RU" sz="3000" b="1" i="1" spc="-38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141223"/>
              </p:ext>
            </p:extLst>
          </p:nvPr>
        </p:nvGraphicFramePr>
        <p:xfrm>
          <a:off x="1115614" y="1702596"/>
          <a:ext cx="7200801" cy="3886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5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3829">
                <a:tc>
                  <a:txBody>
                    <a:bodyPr/>
                    <a:lstStyle/>
                    <a:p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Хабаровск (ДВФО)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Владикавказ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(СКФО)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Якутск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(ДВФО)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Сургут (УФО)</a:t>
                      </a:r>
                    </a:p>
                  </a:txBody>
                  <a:tcPr marL="68581" marR="68581" marT="34265" marB="3426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829">
                <a:tc>
                  <a:txBody>
                    <a:bodyPr/>
                    <a:lstStyle/>
                    <a:p>
                      <a:r>
                        <a:rPr lang="ru-RU" sz="1800" spc="-30" baseline="0" dirty="0"/>
                        <a:t>Количество участников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478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668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739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516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63">
                <a:tc>
                  <a:txBody>
                    <a:bodyPr/>
                    <a:lstStyle/>
                    <a:p>
                      <a:r>
                        <a:rPr lang="ru-RU" sz="1800" spc="-30" baseline="0" dirty="0"/>
                        <a:t>Регионы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11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19+5*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15+1*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18+1*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112">
                <a:tc>
                  <a:txBody>
                    <a:bodyPr/>
                    <a:lstStyle/>
                    <a:p>
                      <a:r>
                        <a:rPr lang="ru-RU" sz="1800" spc="-40" baseline="0" dirty="0"/>
                        <a:t>Участие полномочного представителя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Нет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Нет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Нет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Нет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1112">
                <a:tc>
                  <a:txBody>
                    <a:bodyPr/>
                    <a:lstStyle/>
                    <a:p>
                      <a:r>
                        <a:rPr lang="ru-RU" sz="1800" spc="-30" baseline="0" dirty="0"/>
                        <a:t>Участие членов президиума</a:t>
                      </a:r>
                    </a:p>
                  </a:txBody>
                  <a:tcPr marL="68581" marR="68581" marT="34265" marB="34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2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7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4</a:t>
                      </a:r>
                    </a:p>
                  </a:txBody>
                  <a:tcPr marL="68581" marR="68581" marT="34265" marB="342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pc="-30" baseline="0" dirty="0"/>
                        <a:t>3</a:t>
                      </a:r>
                    </a:p>
                  </a:txBody>
                  <a:tcPr marL="68581" marR="68581" marT="34265" marB="3426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44405" y="5505450"/>
            <a:ext cx="20431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500" b="1" spc="-23" dirty="0"/>
              <a:t>* - зарубежные страны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8842365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18915</TotalTime>
  <Words>1787</Words>
  <Application>Microsoft Macintosh PowerPoint</Application>
  <PresentationFormat>Экран (4:3)</PresentationFormat>
  <Paragraphs>270</Paragraphs>
  <Slides>36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Times New Roman</vt:lpstr>
      <vt:lpstr>Тема Office</vt:lpstr>
      <vt:lpstr>Диаграмма</vt:lpstr>
      <vt:lpstr>Презентация PowerPoint</vt:lpstr>
      <vt:lpstr>УКРЕПЛЕНИЕ АВТОРИТЕТА РНМОТ</vt:lpstr>
      <vt:lpstr>УКРЕПЛЕНИЕ АВТОРИТЕТА РНМОТ</vt:lpstr>
      <vt:lpstr>ЧЛЕНСТВО В РНМОТ</vt:lpstr>
      <vt:lpstr>РЕГИОНАЛЬНЫЕ ОТДЕЛЕНИЯ РНМОТ</vt:lpstr>
      <vt:lpstr>НОВЫЕ СЕКЦИИ РНМОТ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СРЕДНЕЕ КОЛИЧЕСТВО УЧАСТНИКОВ МЕРОПРИЯТИЙ РНМОТ*</vt:lpstr>
      <vt:lpstr>УЧЕБНЫЙ ЦЕНТР РНМОТ</vt:lpstr>
      <vt:lpstr>УЧЕБНЫЙ ЦЕНТР РНМОТ</vt:lpstr>
      <vt:lpstr>БИБЛИОТЕКА РНМОТ: ИЗДАНИЯ 2019 Г.</vt:lpstr>
      <vt:lpstr>ПЕЧАТНАЯ ПРОДУКЦИЯ РНМОТ</vt:lpstr>
      <vt:lpstr>РАЗРАБОТКА ПРОФЕССИОНАЛЬНЫХ СТАНДАРТОВ Профессиональный стандарт — характеристика квалификации, необходимой для осуществления определенного вида профессиональной деятельности, в том числе выполнения определенной трудовой функции. </vt:lpstr>
      <vt:lpstr>ЭТАПЫ РАБОТЫ НАД НОВЫМ ПС  «ВРАЧ-ТЕРАПЕВТ»</vt:lpstr>
      <vt:lpstr>НЕРЕШЕННЫЕ ВОПРОСЫ</vt:lpstr>
      <vt:lpstr>РАССМОТРЕННЫЕ КЛИНИЧЕСКИЕ РЕКОМЕНДАЦИИ, КОНСЕНСУСЫ И ЗАКЛЮЧЕНИЯ ЭКСПЕРТНЫХ СОВЕТОВ</vt:lpstr>
      <vt:lpstr>УТВЕРЖДЕНИЕ ВНУТРЕННИХ ПРАВИЛ </vt:lpstr>
      <vt:lpstr>ПРЕДЛАГАЕМЫЙ СОСТАВ СОВЕТА</vt:lpstr>
      <vt:lpstr>Презентация PowerPoint</vt:lpstr>
      <vt:lpstr>18-й Европейский конгресс терапевтов (Лиссабон, 29-31 августа 2019 г.)</vt:lpstr>
      <vt:lpstr>18-й Европейский конгресс терапевтов (Лиссабон, 29-31 августа 2019 г.)</vt:lpstr>
      <vt:lpstr>Активность российских участников на Европейских конгрессах терапевтов</vt:lpstr>
      <vt:lpstr>Другие международные мероприятия с участием РНМОТ в 2019 г.</vt:lpstr>
      <vt:lpstr>Руководство «Внутренняя медицина, основанная на доказательствах»</vt:lpstr>
      <vt:lpstr>Презентация PowerPoint</vt:lpstr>
      <vt:lpstr>Презентация PowerPoint</vt:lpstr>
      <vt:lpstr>СОГЛАШЕНИЯ О СОТРУДНИЧЕСТВЕ</vt:lpstr>
      <vt:lpstr>ЧИСЛО РАБОТ, ПОДАННЫХ НА КОНКУРСЫ МОЛОДЫХ ТЕРАПЕВТОВ НКТ В 2009-2018 ГГ.</vt:lpstr>
      <vt:lpstr>ПОБЕДИТЕЛИ КОНКУРСОВ МОЛОДЫХ ТЕРАПЕВТОВ НКТ – УЧАСТНИКИ ЕВРОПЕЙСКИХ ШКОЛ ПО ВНУТРЕННИМ БОЛЕЗНЯМ</vt:lpstr>
      <vt:lpstr>КОНКУРСЫ МОЛОДЫХ ТЕРАПЕВТОВ НА РЕГИОНАЛЬНЫХ МЕРОПРИЯТИЯХ РНМОТ</vt:lpstr>
      <vt:lpstr>РУКОВОДИТЕЛИ СЕКЦИИ МОЛОДЫХ ТЕРАПЕВТОВ РНМОТ</vt:lpstr>
      <vt:lpstr>ИЗДАНИЯ СЕКЦИИ МОЛОДЫХ ТЕРАПЕВТОВ РНМОТ</vt:lpstr>
      <vt:lpstr>НАУЧНО-ИССЛЕДОВАТЕЛЬСКАЯ ПРОГРАММА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кафедра</dc:creator>
  <cp:lastModifiedBy>Djema Ibragimova</cp:lastModifiedBy>
  <cp:revision>55</cp:revision>
  <dcterms:created xsi:type="dcterms:W3CDTF">2019-10-08T10:01:45Z</dcterms:created>
  <dcterms:modified xsi:type="dcterms:W3CDTF">2020-08-04T10:55:07Z</dcterms:modified>
</cp:coreProperties>
</file>